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1" r:id="rId5"/>
    <p:sldId id="263" r:id="rId6"/>
    <p:sldId id="264" r:id="rId7"/>
    <p:sldId id="270" r:id="rId8"/>
    <p:sldId id="271" r:id="rId9"/>
    <p:sldId id="277" r:id="rId10"/>
    <p:sldId id="275" r:id="rId11"/>
    <p:sldId id="289" r:id="rId12"/>
    <p:sldId id="276" r:id="rId13"/>
    <p:sldId id="274" r:id="rId14"/>
    <p:sldId id="278" r:id="rId15"/>
    <p:sldId id="285" r:id="rId16"/>
    <p:sldId id="287" r:id="rId17"/>
    <p:sldId id="279" r:id="rId18"/>
    <p:sldId id="280" r:id="rId19"/>
    <p:sldId id="281" r:id="rId20"/>
    <p:sldId id="269" r:id="rId21"/>
    <p:sldId id="283" r:id="rId22"/>
    <p:sldId id="290" r:id="rId23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FF"/>
    <a:srgbClr val="FFD1FF"/>
    <a:srgbClr val="CC0099"/>
    <a:srgbClr val="F2002E"/>
    <a:srgbClr val="700070"/>
    <a:srgbClr val="CC00CC"/>
    <a:srgbClr val="36001B"/>
    <a:srgbClr val="660033"/>
    <a:srgbClr val="860000"/>
    <a:srgbClr val="FF97C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7" autoAdjust="0"/>
    <p:restoredTop sz="94638" autoAdjust="0"/>
  </p:normalViewPr>
  <p:slideViewPr>
    <p:cSldViewPr>
      <p:cViewPr>
        <p:scale>
          <a:sx n="80" d="100"/>
          <a:sy n="80" d="100"/>
        </p:scale>
        <p:origin x="-1590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varyColors val="1"/>
        <c:ser>
          <c:idx val="0"/>
          <c:order val="0"/>
          <c:spPr>
            <a:solidFill>
              <a:schemeClr val="accent1"/>
            </a:solidFill>
          </c:spPr>
          <c:dPt>
            <c:idx val="0"/>
            <c:spPr>
              <a:solidFill>
                <a:srgbClr val="0000FF"/>
              </a:solidFill>
            </c:spPr>
          </c:dPt>
          <c:dPt>
            <c:idx val="1"/>
            <c:spPr>
              <a:solidFill>
                <a:srgbClr val="FF0066"/>
              </a:solidFill>
            </c:spPr>
          </c:dPt>
          <c:dPt>
            <c:idx val="2"/>
            <c:spPr>
              <a:solidFill>
                <a:srgbClr val="00FF00"/>
              </a:solidFill>
            </c:spPr>
          </c:dPt>
          <c:dLbls>
            <c:dLbl>
              <c:idx val="0"/>
              <c:layout>
                <c:manualLayout>
                  <c:x val="8.3333333333333731E-3"/>
                  <c:y val="-4.6296296296296523E-2"/>
                </c:manualLayout>
              </c:layout>
              <c:showVal val="1"/>
            </c:dLbl>
            <c:dLbl>
              <c:idx val="1"/>
              <c:layout>
                <c:manualLayout>
                  <c:x val="8.3333333333333731E-3"/>
                  <c:y val="-3.2407407407407614E-2"/>
                </c:manualLayout>
              </c:layout>
              <c:showVal val="1"/>
            </c:dLbl>
            <c:dLbl>
              <c:idx val="2"/>
              <c:layout>
                <c:manualLayout>
                  <c:x val="8.3333333333333731E-3"/>
                  <c:y val="-3.2407407407407614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Лист1!$B$2:$D$2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Лист1!$B$3:$D$3</c:f>
              <c:numCache>
                <c:formatCode>General</c:formatCode>
                <c:ptCount val="3"/>
                <c:pt idx="0">
                  <c:v>195</c:v>
                </c:pt>
                <c:pt idx="1">
                  <c:v>221</c:v>
                </c:pt>
                <c:pt idx="2">
                  <c:v>227</c:v>
                </c:pt>
              </c:numCache>
            </c:numRef>
          </c:val>
        </c:ser>
        <c:dLbls>
          <c:showVal val="1"/>
        </c:dLbls>
        <c:shape val="box"/>
        <c:axId val="68146688"/>
        <c:axId val="68148224"/>
        <c:axId val="0"/>
      </c:bar3DChart>
      <c:catAx>
        <c:axId val="6814668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solidFill>
                  <a:srgbClr val="000066"/>
                </a:solidFill>
              </a:defRPr>
            </a:pPr>
            <a:endParaRPr lang="ru-RU"/>
          </a:p>
        </c:txPr>
        <c:crossAx val="68148224"/>
        <c:crosses val="autoZero"/>
        <c:auto val="1"/>
        <c:lblAlgn val="ctr"/>
        <c:lblOffset val="100"/>
      </c:catAx>
      <c:valAx>
        <c:axId val="68148224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>
                <a:solidFill>
                  <a:srgbClr val="000066"/>
                </a:solidFill>
              </a:defRPr>
            </a:pPr>
            <a:endParaRPr lang="ru-RU"/>
          </a:p>
        </c:txPr>
        <c:crossAx val="68146688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0000FF"/>
              </a:solidFill>
            </c:spPr>
          </c:dPt>
          <c:dPt>
            <c:idx val="1"/>
            <c:spPr>
              <a:solidFill>
                <a:srgbClr val="FF0066"/>
              </a:solidFill>
            </c:spPr>
          </c:dPt>
          <c:dPt>
            <c:idx val="2"/>
            <c:spPr>
              <a:solidFill>
                <a:srgbClr val="00FF00"/>
              </a:solidFill>
            </c:spPr>
          </c:dPt>
          <c:dLbls>
            <c:dLbl>
              <c:idx val="0"/>
              <c:layout>
                <c:manualLayout>
                  <c:x val="2.7777777777778017E-3"/>
                  <c:y val="-4.6296296296296481E-2"/>
                </c:manualLayout>
              </c:layout>
              <c:showVal val="1"/>
            </c:dLbl>
            <c:dLbl>
              <c:idx val="1"/>
              <c:layout>
                <c:manualLayout>
                  <c:x val="5.5555555555555558E-3"/>
                  <c:y val="-5.5555555555555455E-2"/>
                </c:manualLayout>
              </c:layout>
              <c:showVal val="1"/>
            </c:dLbl>
            <c:dLbl>
              <c:idx val="2"/>
              <c:layout>
                <c:manualLayout>
                  <c:x val="8.3333333333333367E-3"/>
                  <c:y val="-3.240740740740756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Лист1!$B$26:$D$26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Лист1!$B$27:$D$27</c:f>
              <c:numCache>
                <c:formatCode>General</c:formatCode>
                <c:ptCount val="3"/>
                <c:pt idx="0">
                  <c:v>292</c:v>
                </c:pt>
                <c:pt idx="1">
                  <c:v>294</c:v>
                </c:pt>
                <c:pt idx="2">
                  <c:v>296</c:v>
                </c:pt>
              </c:numCache>
            </c:numRef>
          </c:val>
        </c:ser>
        <c:dLbls>
          <c:showVal val="1"/>
        </c:dLbls>
        <c:shape val="box"/>
        <c:axId val="71859200"/>
        <c:axId val="71873280"/>
        <c:axId val="0"/>
      </c:bar3DChart>
      <c:catAx>
        <c:axId val="7185920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ru-RU"/>
          </a:p>
        </c:txPr>
        <c:crossAx val="71873280"/>
        <c:crosses val="autoZero"/>
        <c:auto val="1"/>
        <c:lblAlgn val="ctr"/>
        <c:lblOffset val="100"/>
      </c:catAx>
      <c:valAx>
        <c:axId val="7187328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</a:defRPr>
            </a:pPr>
            <a:endParaRPr lang="ru-RU"/>
          </a:p>
        </c:txPr>
        <c:crossAx val="71859200"/>
        <c:crosses val="autoZero"/>
        <c:crossBetween val="between"/>
      </c:valAx>
    </c:plotArea>
    <c:plotVisOnly val="1"/>
  </c:chart>
  <c:spPr>
    <a:solidFill>
      <a:srgbClr val="002060"/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5386868770327441"/>
          <c:y val="9.6754581710487314E-2"/>
          <c:w val="0.79843464805870823"/>
          <c:h val="0.64787664446146265"/>
        </c:manualLayout>
      </c:layout>
      <c:bar3DChart>
        <c:barDir val="col"/>
        <c:grouping val="clustered"/>
        <c:ser>
          <c:idx val="0"/>
          <c:order val="0"/>
          <c:spPr>
            <a:solidFill>
              <a:srgbClr val="0000FF"/>
            </a:solidFill>
          </c:spPr>
          <c:dLbls>
            <c:dLbl>
              <c:idx val="0"/>
              <c:layout>
                <c:manualLayout>
                  <c:x val="8.3333333333333367E-3"/>
                  <c:y val="-5.0925925925925937E-2"/>
                </c:manualLayout>
              </c:layout>
              <c:showVal val="1"/>
            </c:dLbl>
            <c:dLbl>
              <c:idx val="1"/>
              <c:layout>
                <c:manualLayout>
                  <c:x val="1.1111111111111125E-2"/>
                  <c:y val="-5.0925925925925992E-2"/>
                </c:manualLayout>
              </c:layout>
              <c:showVal val="1"/>
            </c:dLbl>
            <c:dLbl>
              <c:idx val="2"/>
              <c:layout>
                <c:manualLayout>
                  <c:x val="1.3888888888888845E-2"/>
                  <c:y val="-5.092592592592592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Лист1!$B$35:$D$35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Лист1!$B$36:$D$36</c:f>
              <c:numCache>
                <c:formatCode>General</c:formatCode>
                <c:ptCount val="3"/>
                <c:pt idx="0">
                  <c:v>81</c:v>
                </c:pt>
                <c:pt idx="1">
                  <c:v>56</c:v>
                </c:pt>
                <c:pt idx="2">
                  <c:v>57</c:v>
                </c:pt>
              </c:numCache>
            </c:numRef>
          </c:val>
        </c:ser>
        <c:shape val="box"/>
        <c:axId val="76043392"/>
        <c:axId val="76044928"/>
        <c:axId val="0"/>
      </c:bar3DChart>
      <c:catAx>
        <c:axId val="76043392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 b="1">
                <a:solidFill>
                  <a:srgbClr val="002060"/>
                </a:solidFill>
              </a:defRPr>
            </a:pPr>
            <a:endParaRPr lang="ru-RU"/>
          </a:p>
        </c:txPr>
        <c:crossAx val="76044928"/>
        <c:crosses val="autoZero"/>
        <c:auto val="1"/>
        <c:lblAlgn val="ctr"/>
        <c:lblOffset val="100"/>
      </c:catAx>
      <c:valAx>
        <c:axId val="76044928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</a:defRPr>
            </a:pPr>
            <a:endParaRPr lang="ru-RU"/>
          </a:p>
        </c:txPr>
        <c:crossAx val="76043392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sz="1400" b="1" i="0" u="none" strike="noStrike" kern="1200" baseline="0" dirty="0">
                <a:solidFill>
                  <a:srgbClr val="34411B"/>
                </a:solidFill>
                <a:latin typeface="Times New Roman" pitchFamily="18" charset="0"/>
                <a:ea typeface="+mn-ea"/>
                <a:cs typeface="+mn-cs"/>
              </a:rPr>
              <a:t>Возрастной состав педагогов</a:t>
            </a:r>
          </a:p>
        </c:rich>
      </c:tx>
      <c:layout>
        <c:manualLayout>
          <c:xMode val="edge"/>
          <c:yMode val="edge"/>
          <c:x val="5.5050066724525712E-2"/>
          <c:y val="5.0074800334054207E-3"/>
        </c:manualLayout>
      </c:layout>
      <c:overlay val="1"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Лист1!$A$4</c:f>
              <c:strCache>
                <c:ptCount val="1"/>
                <c:pt idx="0">
                  <c:v>до 3-х лет</c:v>
                </c:pt>
              </c:strCache>
            </c:strRef>
          </c:tx>
          <c:spPr>
            <a:solidFill>
              <a:srgbClr val="0000FF"/>
            </a:solidFill>
          </c:spPr>
          <c:dLbls>
            <c:txPr>
              <a:bodyPr/>
              <a:lstStyle/>
              <a:p>
                <a:pPr>
                  <a:defRPr sz="1200" b="1">
                    <a:solidFill>
                      <a:srgbClr val="0000FF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Лист1!$B$3:$D$3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ser>
          <c:idx val="1"/>
          <c:order val="1"/>
          <c:tx>
            <c:strRef>
              <c:f>Лист1!$A$5</c:f>
              <c:strCache>
                <c:ptCount val="1"/>
                <c:pt idx="0">
                  <c:v>до 35 лет</c:v>
                </c:pt>
              </c:strCache>
            </c:strRef>
          </c:tx>
          <c:spPr>
            <a:solidFill>
              <a:srgbClr val="FF66CC"/>
            </a:solidFill>
          </c:spPr>
          <c:dLbls>
            <c:txPr>
              <a:bodyPr/>
              <a:lstStyle/>
              <a:p>
                <a:pPr>
                  <a:defRPr sz="1200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Лист1!$B$3:$D$3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Лист1!$B$5:$D$5</c:f>
              <c:numCache>
                <c:formatCode>General</c:formatCode>
                <c:ptCount val="3"/>
                <c:pt idx="0">
                  <c:v>4</c:v>
                </c:pt>
                <c:pt idx="1">
                  <c:v>5</c:v>
                </c:pt>
                <c:pt idx="2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Лист1!$A$6</c:f>
              <c:strCache>
                <c:ptCount val="1"/>
                <c:pt idx="0">
                  <c:v>выше 60 лет</c:v>
                </c:pt>
              </c:strCache>
            </c:strRef>
          </c:tx>
          <c:spPr>
            <a:solidFill>
              <a:srgbClr val="92D050"/>
            </a:solidFill>
          </c:spPr>
          <c:dLbls>
            <c:txPr>
              <a:bodyPr/>
              <a:lstStyle/>
              <a:p>
                <a:pPr>
                  <a:defRPr sz="1200" b="1">
                    <a:solidFill>
                      <a:schemeClr val="bg2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Лист1!$B$3:$D$3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Лист1!$B$6:$D$6</c:f>
              <c:numCache>
                <c:formatCode>General</c:formatCode>
                <c:ptCount val="3"/>
                <c:pt idx="0">
                  <c:v>6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</c:ser>
        <c:dLbls>
          <c:showVal val="1"/>
        </c:dLbls>
        <c:shape val="box"/>
        <c:axId val="76194176"/>
        <c:axId val="76195712"/>
        <c:axId val="0"/>
      </c:bar3DChart>
      <c:catAx>
        <c:axId val="76194176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6195712"/>
        <c:crosses val="autoZero"/>
        <c:auto val="1"/>
        <c:lblAlgn val="ctr"/>
        <c:lblOffset val="100"/>
      </c:catAx>
      <c:valAx>
        <c:axId val="7619571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61941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684387610173668"/>
          <c:y val="0.29707545232417298"/>
          <c:w val="0.18723573087766573"/>
          <c:h val="0.34729904736359024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200">
                <a:solidFill>
                  <a:srgbClr val="333300"/>
                </a:solidFill>
              </a:defRPr>
            </a:pPr>
            <a:r>
              <a:rPr lang="ru-RU" sz="1200" dirty="0">
                <a:solidFill>
                  <a:srgbClr val="333300"/>
                </a:solidFill>
              </a:rPr>
              <a:t>Доля учителей первой и </a:t>
            </a:r>
            <a:r>
              <a:rPr lang="ru-RU" sz="1200" dirty="0" smtClean="0">
                <a:solidFill>
                  <a:srgbClr val="333300"/>
                </a:solidFill>
              </a:rPr>
              <a:t>высшей и </a:t>
            </a:r>
            <a:r>
              <a:rPr lang="ru-RU" sz="1200" dirty="0">
                <a:solidFill>
                  <a:srgbClr val="333300"/>
                </a:solidFill>
              </a:rPr>
              <a:t>квалификационной</a:t>
            </a:r>
            <a:r>
              <a:rPr lang="ru-RU" sz="1200" baseline="0" dirty="0">
                <a:solidFill>
                  <a:srgbClr val="333300"/>
                </a:solidFill>
              </a:rPr>
              <a:t> категории</a:t>
            </a:r>
            <a:endParaRPr lang="ru-RU" sz="1200" dirty="0">
              <a:solidFill>
                <a:srgbClr val="333300"/>
              </a:solidFill>
            </a:endParaRP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 prst="convex"/>
            </a:sp3d>
          </c:spPr>
          <c:dPt>
            <c:idx val="0"/>
            <c:spPr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2700000" scaled="1"/>
                <a:tileRect/>
              </a:gra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>
                <a:bevelT prst="convex"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8100000" scaled="0"/>
                <a:tileRect/>
              </a:gra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>
                <a:bevelT prst="convex"/>
              </a:sp3d>
            </c:spPr>
          </c:dPt>
          <c:dPt>
            <c:idx val="2"/>
            <c:spPr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700000" scaled="1"/>
                <a:tileRect/>
              </a:gra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>
                <a:bevelT prst="convex"/>
              </a:sp3d>
            </c:spPr>
          </c:dPt>
          <c:dLbls>
            <c:txPr>
              <a:bodyPr/>
              <a:lstStyle/>
              <a:p>
                <a:pPr>
                  <a:defRPr>
                    <a:solidFill>
                      <a:srgbClr val="FF0000"/>
                    </a:solidFill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Лист1!$C$4:$E$4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Лист1!$C$5:$E$5</c:f>
              <c:numCache>
                <c:formatCode>0%</c:formatCode>
                <c:ptCount val="3"/>
                <c:pt idx="0">
                  <c:v>0.56999999999999995</c:v>
                </c:pt>
                <c:pt idx="1">
                  <c:v>0.65000000000000169</c:v>
                </c:pt>
                <c:pt idx="2">
                  <c:v>0.72000000000000064</c:v>
                </c:pt>
              </c:numCache>
            </c:numRef>
          </c:val>
        </c:ser>
        <c:gapWidth val="75"/>
        <c:overlap val="40"/>
        <c:axId val="76233728"/>
        <c:axId val="76247808"/>
      </c:barChart>
      <c:catAx>
        <c:axId val="7623372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>
                <a:solidFill>
                  <a:srgbClr val="0000BC"/>
                </a:solidFill>
              </a:defRPr>
            </a:pPr>
            <a:endParaRPr lang="ru-RU"/>
          </a:p>
        </c:txPr>
        <c:crossAx val="76247808"/>
        <c:crosses val="autoZero"/>
        <c:auto val="1"/>
        <c:lblAlgn val="ctr"/>
        <c:lblOffset val="100"/>
      </c:catAx>
      <c:valAx>
        <c:axId val="76247808"/>
        <c:scaling>
          <c:orientation val="minMax"/>
        </c:scaling>
        <c:axPos val="b"/>
        <c:numFmt formatCode="0%" sourceLinked="1"/>
        <c:majorTickMark val="none"/>
        <c:tickLblPos val="nextTo"/>
        <c:txPr>
          <a:bodyPr/>
          <a:lstStyle/>
          <a:p>
            <a:pPr>
              <a:defRPr>
                <a:solidFill>
                  <a:srgbClr val="0000B4"/>
                </a:solidFill>
              </a:defRPr>
            </a:pPr>
            <a:endParaRPr lang="ru-RU"/>
          </a:p>
        </c:txPr>
        <c:crossAx val="76233728"/>
        <c:crosses val="autoZero"/>
        <c:crossBetween val="between"/>
      </c:valAx>
    </c:plotArea>
    <c:plotVisOnly val="1"/>
  </c:chart>
  <c:txPr>
    <a:bodyPr/>
    <a:lstStyle/>
    <a:p>
      <a:pPr>
        <a:defRPr b="1">
          <a:solidFill>
            <a:srgbClr val="333300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000">
                <a:solidFill>
                  <a:srgbClr val="00B050"/>
                </a:solidFill>
              </a:defRPr>
            </a:pPr>
            <a:r>
              <a:rPr lang="ru-RU" sz="1000" dirty="0">
                <a:solidFill>
                  <a:srgbClr val="00B050"/>
                </a:solidFill>
              </a:rPr>
              <a:t>Количество учащихся, питающихся бесплатно</a:t>
            </a:r>
          </a:p>
        </c:rich>
      </c:tx>
      <c:layout>
        <c:manualLayout>
          <c:xMode val="edge"/>
          <c:yMode val="edge"/>
          <c:x val="3.3124890638670169E-2"/>
          <c:y val="2.7777777777777991E-2"/>
        </c:manualLayout>
      </c:layout>
      <c:overlay val="1"/>
    </c:title>
    <c:view3D>
      <c:rAngAx val="1"/>
    </c:view3D>
    <c:plotArea>
      <c:layout>
        <c:manualLayout>
          <c:layoutTarget val="inner"/>
          <c:xMode val="edge"/>
          <c:yMode val="edge"/>
          <c:x val="9.5452792887928392E-2"/>
          <c:y val="4.4864814235367804E-2"/>
          <c:w val="0.90454720711207171"/>
          <c:h val="0.79822506561679785"/>
        </c:manualLayout>
      </c:layout>
      <c:bar3DChart>
        <c:barDir val="col"/>
        <c:grouping val="clustered"/>
        <c:varyColors val="1"/>
        <c:ser>
          <c:idx val="0"/>
          <c:order val="0"/>
          <c:spPr>
            <a:gradFill flip="none" rotWithShape="1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2700000" scaled="0"/>
              <a:tileRect/>
            </a:gradFill>
          </c:spPr>
          <c:dLbls>
            <c:dLbl>
              <c:idx val="0"/>
              <c:layout>
                <c:manualLayout>
                  <c:x val="2.5000000000000001E-2"/>
                  <c:y val="-5.5555555555555455E-2"/>
                </c:manualLayout>
              </c:layout>
              <c:showVal val="1"/>
            </c:dLbl>
            <c:dLbl>
              <c:idx val="1"/>
              <c:layout>
                <c:manualLayout>
                  <c:x val="8.3333333333333367E-3"/>
                  <c:y val="-4.1666666666666664E-2"/>
                </c:manualLayout>
              </c:layout>
              <c:showVal val="1"/>
            </c:dLbl>
            <c:dLbl>
              <c:idx val="2"/>
              <c:layout>
                <c:manualLayout>
                  <c:x val="2.5000000000000001E-2"/>
                  <c:y val="-4.1666666666666664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Лист1!$C$3:$E$3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Лист1!$C$4:$E$4</c:f>
              <c:numCache>
                <c:formatCode>0</c:formatCode>
                <c:ptCount val="3"/>
                <c:pt idx="0">
                  <c:v>136</c:v>
                </c:pt>
                <c:pt idx="1">
                  <c:v>144</c:v>
                </c:pt>
                <c:pt idx="2">
                  <c:v>154</c:v>
                </c:pt>
              </c:numCache>
            </c:numRef>
          </c:val>
        </c:ser>
        <c:shape val="box"/>
        <c:axId val="76145024"/>
        <c:axId val="76146560"/>
        <c:axId val="0"/>
      </c:bar3DChart>
      <c:catAx>
        <c:axId val="76145024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 b="1">
                <a:solidFill>
                  <a:srgbClr val="002060"/>
                </a:solidFill>
              </a:defRPr>
            </a:pPr>
            <a:endParaRPr lang="ru-RU"/>
          </a:p>
        </c:txPr>
        <c:crossAx val="76146560"/>
        <c:crosses val="autoZero"/>
        <c:auto val="1"/>
        <c:lblAlgn val="ctr"/>
        <c:lblOffset val="100"/>
      </c:catAx>
      <c:valAx>
        <c:axId val="76146560"/>
        <c:scaling>
          <c:orientation val="minMax"/>
        </c:scaling>
        <c:axPos val="l"/>
        <c:numFmt formatCode="0" sourceLinked="1"/>
        <c:tickLblPos val="nextTo"/>
        <c:txPr>
          <a:bodyPr/>
          <a:lstStyle/>
          <a:p>
            <a:pPr>
              <a:defRPr sz="1000" b="1">
                <a:solidFill>
                  <a:srgbClr val="002060"/>
                </a:solidFill>
              </a:defRPr>
            </a:pPr>
            <a:endParaRPr lang="ru-RU"/>
          </a:p>
        </c:txPr>
        <c:crossAx val="76145024"/>
        <c:crosses val="autoZero"/>
        <c:crossBetween val="between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0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1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Общий охват учащихся горячим питанием</a:t>
            </a:r>
          </a:p>
        </c:rich>
      </c:tx>
      <c:layout>
        <c:manualLayout>
          <c:xMode val="edge"/>
          <c:yMode val="edge"/>
          <c:x val="0.1132892680388411"/>
          <c:y val="1.7948571113458394E-3"/>
        </c:manualLayout>
      </c:layout>
      <c:overlay val="1"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18900000" scaled="1"/>
              <a:tileRect/>
            </a:gradFill>
          </c:spPr>
          <c:dLbls>
            <c:dLbl>
              <c:idx val="0"/>
              <c:layout>
                <c:manualLayout>
                  <c:x val="1.388888888888893E-2"/>
                  <c:y val="-5.5555555555555455E-2"/>
                </c:manualLayout>
              </c:layout>
              <c:showVal val="1"/>
            </c:dLbl>
            <c:dLbl>
              <c:idx val="1"/>
              <c:layout>
                <c:manualLayout>
                  <c:x val="1.3888888888888959E-2"/>
                  <c:y val="-3.7037037037037056E-2"/>
                </c:manualLayout>
              </c:layout>
              <c:showVal val="1"/>
            </c:dLbl>
            <c:dLbl>
              <c:idx val="2"/>
              <c:layout>
                <c:manualLayout>
                  <c:x val="1.6666666666666701E-2"/>
                  <c:y val="-2.3148148148148147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Лист1!$C$8:$E$8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Лист1!$C$9:$E$9</c:f>
              <c:numCache>
                <c:formatCode>0%</c:formatCode>
                <c:ptCount val="3"/>
                <c:pt idx="0">
                  <c:v>0.97000000000000064</c:v>
                </c:pt>
                <c:pt idx="1">
                  <c:v>0.98</c:v>
                </c:pt>
                <c:pt idx="2">
                  <c:v>0.99</c:v>
                </c:pt>
              </c:numCache>
            </c:numRef>
          </c:val>
        </c:ser>
        <c:shape val="box"/>
        <c:axId val="76119424"/>
        <c:axId val="76125312"/>
        <c:axId val="0"/>
      </c:bar3DChart>
      <c:catAx>
        <c:axId val="7611942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125312"/>
        <c:crosses val="autoZero"/>
        <c:auto val="1"/>
        <c:lblAlgn val="ctr"/>
        <c:lblOffset val="100"/>
      </c:catAx>
      <c:valAx>
        <c:axId val="76125312"/>
        <c:scaling>
          <c:orientation val="minMax"/>
        </c:scaling>
        <c:axPos val="l"/>
        <c:numFmt formatCode="0%" sourceLinked="1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119424"/>
        <c:crosses val="autoZero"/>
        <c:crossBetween val="between"/>
      </c:valAx>
    </c:plotArea>
    <c:plotVisOnly val="1"/>
  </c:chart>
  <c:spPr>
    <a:ln w="3175"/>
    <a:scene3d>
      <a:camera prst="orthographicFront"/>
      <a:lightRig rig="threePt" dir="t"/>
    </a:scene3d>
    <a:sp3d>
      <a:bevelT prst="angle"/>
    </a:sp3d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200">
                <a:solidFill>
                  <a:srgbClr val="4F2270"/>
                </a:solidFill>
              </a:defRPr>
            </a:pPr>
            <a:r>
              <a:rPr lang="ru-RU" sz="1200">
                <a:solidFill>
                  <a:srgbClr val="4F2270"/>
                </a:solidFill>
              </a:rPr>
              <a:t>Вакцинация против гриппа</a:t>
            </a:r>
          </a:p>
        </c:rich>
      </c:tx>
      <c:layout>
        <c:manualLayout>
          <c:xMode val="edge"/>
          <c:yMode val="edge"/>
          <c:x val="2.0702784473828752E-3"/>
          <c:y val="1.6339835644412356E-3"/>
        </c:manualLayout>
      </c:layout>
      <c:overlay val="1"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dLbls>
            <c:dLbl>
              <c:idx val="0"/>
              <c:layout>
                <c:manualLayout>
                  <c:x val="2.777777777777803E-3"/>
                  <c:y val="-5.5555555555555455E-2"/>
                </c:manualLayout>
              </c:layout>
              <c:showVal val="1"/>
            </c:dLbl>
            <c:dLbl>
              <c:idx val="1"/>
              <c:layout>
                <c:manualLayout>
                  <c:x val="1.6666666666666701E-2"/>
                  <c:y val="-4.1666666666666664E-2"/>
                </c:manualLayout>
              </c:layout>
              <c:showVal val="1"/>
            </c:dLbl>
            <c:dLbl>
              <c:idx val="2"/>
              <c:layout>
                <c:manualLayout>
                  <c:x val="1.3888888888888959E-2"/>
                  <c:y val="-2.777777777777799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Лист1!$B$5:$D$5</c:f>
              <c:strCache>
                <c:ptCount val="3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</c:strCache>
            </c:strRef>
          </c:cat>
          <c:val>
            <c:numRef>
              <c:f>Лист1!$B$6:$D$6</c:f>
              <c:numCache>
                <c:formatCode>0%</c:formatCode>
                <c:ptCount val="3"/>
                <c:pt idx="0" formatCode="0.00%">
                  <c:v>0.65300000000000225</c:v>
                </c:pt>
                <c:pt idx="1">
                  <c:v>0.75000000000000189</c:v>
                </c:pt>
                <c:pt idx="2">
                  <c:v>0.79</c:v>
                </c:pt>
              </c:numCache>
            </c:numRef>
          </c:val>
        </c:ser>
        <c:shape val="box"/>
        <c:axId val="76628352"/>
        <c:axId val="76629888"/>
        <c:axId val="0"/>
      </c:bar3DChart>
      <c:catAx>
        <c:axId val="7662835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</a:defRPr>
            </a:pPr>
            <a:endParaRPr lang="ru-RU"/>
          </a:p>
        </c:txPr>
        <c:crossAx val="76629888"/>
        <c:crosses val="autoZero"/>
        <c:auto val="1"/>
        <c:lblAlgn val="ctr"/>
        <c:lblOffset val="100"/>
      </c:catAx>
      <c:valAx>
        <c:axId val="76629888"/>
        <c:scaling>
          <c:orientation val="minMax"/>
        </c:scaling>
        <c:axPos val="l"/>
        <c:numFmt formatCode="0.00%" sourceLinked="1"/>
        <c:tickLblPos val="nextTo"/>
        <c:txPr>
          <a:bodyPr/>
          <a:lstStyle/>
          <a:p>
            <a:pPr>
              <a:defRPr b="1">
                <a:solidFill>
                  <a:srgbClr val="002060"/>
                </a:solidFill>
              </a:defRPr>
            </a:pPr>
            <a:endParaRPr lang="ru-RU"/>
          </a:p>
        </c:txPr>
        <c:crossAx val="76628352"/>
        <c:crosses val="autoZero"/>
        <c:crossBetween val="between"/>
      </c:valAx>
    </c:plotArea>
    <c:plotVisOnly val="1"/>
  </c:chart>
  <c:externalData r:id="rId1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61A9FF-E0CB-4500-B1B6-3962267977AF}" type="doc">
      <dgm:prSet loTypeId="urn:microsoft.com/office/officeart/2005/8/layout/hierarchy1" loCatId="hierarchy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CA1E2018-1060-412C-BA8D-205181418C19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Кадры</a:t>
          </a:r>
          <a:b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всего:  </a:t>
          </a:r>
          <a:r>
            <a:rPr lang="ru-RU" sz="12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33 чел</a:t>
          </a:r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16EADB4-F5DF-4C78-B546-FC19DB2103F3}" type="parTrans" cxnId="{5A3D659D-9981-4A7D-91D7-D96ACA226D54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C6CD108-91BD-4137-BF57-424F637384B8}" type="sibTrans" cxnId="{5A3D659D-9981-4A7D-91D7-D96ACA226D54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D5588A5-B3A4-4E4F-8980-2B8832B728A3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Квалификационная категория</a:t>
          </a:r>
          <a:endParaRPr lang="ru-RU" sz="12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976229A-327B-43E4-BBFC-8FE4FB0100E3}" type="parTrans" cxnId="{912DF01A-6E16-4F7B-B469-3479C43F2F62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142AF37-C3AA-42D4-999A-C6B6DED2ED4F}" type="sibTrans" cxnId="{912DF01A-6E16-4F7B-B469-3479C43F2F62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B695D4B-B9E4-4CCB-A8EB-6BAE522145BE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Первая и высшая </a:t>
          </a:r>
          <a:b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2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70%</a:t>
          </a:r>
          <a:endParaRPr lang="ru-RU" sz="1200" b="1" dirty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</dgm:t>
    </dgm:pt>
    <dgm:pt modelId="{9A9529E6-EF9C-48CD-946D-0F47B15FC25D}" type="parTrans" cxnId="{29AB3853-BED2-4D7A-8315-2611709D8CA6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89615C-487F-433E-932E-2ACD65F21873}" type="sibTrans" cxnId="{29AB3853-BED2-4D7A-8315-2611709D8CA6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56EF66A-9060-4102-A01C-844E81236A9E}">
      <dgm:prSet phldrT="[Текст]" custT="1"/>
      <dgm:spPr/>
      <dgm:t>
        <a:bodyPr/>
        <a:lstStyle/>
        <a:p>
          <a:r>
            <a:rPr lang="ru-RU" sz="11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Потенциал  2019-2020</a:t>
          </a:r>
          <a:br>
            <a:rPr lang="ru-RU" sz="11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1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9%</a:t>
          </a:r>
          <a:endParaRPr lang="ru-RU" sz="1100" b="1" dirty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</dgm:t>
    </dgm:pt>
    <dgm:pt modelId="{E0E81B7E-861B-478C-AA00-1C057E4C59D0}" type="parTrans" cxnId="{78D9CF6D-32BC-4142-A2EE-42C9F9824BE4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A4979D-D9E0-402A-B1F2-64EEBF0BAFCB}" type="sibTrans" cxnId="{78D9CF6D-32BC-4142-A2EE-42C9F9824BE4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AB069ED-69AD-46A1-B31B-CB80E21B947B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возраст</a:t>
          </a:r>
          <a:endParaRPr lang="ru-RU" sz="12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77B828F-6821-456F-8D22-1AFEBFD22531}" type="parTrans" cxnId="{57D32EF0-F925-40CB-95E2-C6D5F4BE0128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CF11C68-515B-499C-945C-C65CAE57864F}" type="sibTrans" cxnId="{57D32EF0-F925-40CB-95E2-C6D5F4BE0128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EEFA46-0AC6-48A7-900A-EEF0C7544572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до 35 лет</a:t>
          </a:r>
        </a:p>
        <a:p>
          <a:r>
            <a:rPr lang="ru-RU" sz="12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24%</a:t>
          </a:r>
          <a:endParaRPr lang="ru-RU" sz="1200" b="1" dirty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</dgm:t>
    </dgm:pt>
    <dgm:pt modelId="{2275A860-DB44-4F13-9D4E-4F755C12C94C}" type="parTrans" cxnId="{7B28FCCC-3350-4349-B3E0-CF97D429CBAF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1B05993-2387-4B70-9DE8-87D3D2A989AC}" type="sibTrans" cxnId="{7B28FCCC-3350-4349-B3E0-CF97D429CBAF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519BDB-929B-4898-8169-81F0C534C0E7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Свыше    50 лет</a:t>
          </a:r>
          <a:br>
            <a:rPr lang="ru-RU" sz="12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2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42%</a:t>
          </a:r>
          <a:endParaRPr lang="ru-RU" sz="1200" b="1" dirty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</dgm:t>
    </dgm:pt>
    <dgm:pt modelId="{6CC8F46C-6421-4FCA-AAE2-43488AF9EEA2}" type="parTrans" cxnId="{0D8569B0-4AD2-4FD9-948D-25A662683F52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F115B0C-C53F-41E3-9508-2A24B61458BC}" type="sibTrans" cxnId="{0D8569B0-4AD2-4FD9-948D-25A662683F52}">
      <dgm:prSet/>
      <dgm:spPr/>
      <dgm:t>
        <a:bodyPr/>
        <a:lstStyle/>
        <a:p>
          <a:endParaRPr lang="ru-RU" sz="1200" b="1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6D328E-9F05-4DBB-BA79-137128EDBBB1}" type="pres">
      <dgm:prSet presAssocID="{C461A9FF-E0CB-4500-B1B6-3962267977A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A7D497D-198C-4008-AE3A-59B30BFE4CCE}" type="pres">
      <dgm:prSet presAssocID="{CA1E2018-1060-412C-BA8D-205181418C19}" presName="hierRoot1" presStyleCnt="0"/>
      <dgm:spPr/>
    </dgm:pt>
    <dgm:pt modelId="{EA7BB58C-2491-4676-90DE-74AF2D611A99}" type="pres">
      <dgm:prSet presAssocID="{CA1E2018-1060-412C-BA8D-205181418C19}" presName="composite" presStyleCnt="0"/>
      <dgm:spPr/>
    </dgm:pt>
    <dgm:pt modelId="{5BD34F53-7A56-4B93-B8B6-64A809D2B656}" type="pres">
      <dgm:prSet presAssocID="{CA1E2018-1060-412C-BA8D-205181418C19}" presName="background" presStyleLbl="node0" presStyleIdx="0" presStyleCnt="1"/>
      <dgm:spPr/>
    </dgm:pt>
    <dgm:pt modelId="{C7FF4B8B-B6FA-42BC-A5A1-8B1D919FD45C}" type="pres">
      <dgm:prSet presAssocID="{CA1E2018-1060-412C-BA8D-205181418C19}" presName="text" presStyleLbl="fgAcc0" presStyleIdx="0" presStyleCnt="1" custScaleX="1325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DE086C-E381-43A0-8F87-F38DE2FE0284}" type="pres">
      <dgm:prSet presAssocID="{CA1E2018-1060-412C-BA8D-205181418C19}" presName="hierChild2" presStyleCnt="0"/>
      <dgm:spPr/>
    </dgm:pt>
    <dgm:pt modelId="{9F4E4C8E-C7D3-450D-ADA2-FC1BE76F806E}" type="pres">
      <dgm:prSet presAssocID="{4976229A-327B-43E4-BBFC-8FE4FB0100E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AF43E9D1-1166-45F9-A694-A04CB4C53F0D}" type="pres">
      <dgm:prSet presAssocID="{AD5588A5-B3A4-4E4F-8980-2B8832B728A3}" presName="hierRoot2" presStyleCnt="0"/>
      <dgm:spPr/>
    </dgm:pt>
    <dgm:pt modelId="{541664EB-9C9C-4DA6-A43F-7DFFFA749282}" type="pres">
      <dgm:prSet presAssocID="{AD5588A5-B3A4-4E4F-8980-2B8832B728A3}" presName="composite2" presStyleCnt="0"/>
      <dgm:spPr/>
    </dgm:pt>
    <dgm:pt modelId="{1FF0EC71-1269-4070-B3B2-07EAC3F1D1BF}" type="pres">
      <dgm:prSet presAssocID="{AD5588A5-B3A4-4E4F-8980-2B8832B728A3}" presName="background2" presStyleLbl="node2" presStyleIdx="0" presStyleCnt="2"/>
      <dgm:spPr/>
    </dgm:pt>
    <dgm:pt modelId="{204D4B70-2695-4DFA-9023-9D89A9A5FDB2}" type="pres">
      <dgm:prSet presAssocID="{AD5588A5-B3A4-4E4F-8980-2B8832B728A3}" presName="text2" presStyleLbl="fgAcc2" presStyleIdx="0" presStyleCnt="2" custScaleX="1117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B206E1-B36E-43FC-9231-B02EF84E4BB4}" type="pres">
      <dgm:prSet presAssocID="{AD5588A5-B3A4-4E4F-8980-2B8832B728A3}" presName="hierChild3" presStyleCnt="0"/>
      <dgm:spPr/>
    </dgm:pt>
    <dgm:pt modelId="{76B722B2-EA2A-40CB-A1D4-A8302F7A8E4F}" type="pres">
      <dgm:prSet presAssocID="{9A9529E6-EF9C-48CD-946D-0F47B15FC25D}" presName="Name17" presStyleLbl="parChTrans1D3" presStyleIdx="0" presStyleCnt="4"/>
      <dgm:spPr/>
      <dgm:t>
        <a:bodyPr/>
        <a:lstStyle/>
        <a:p>
          <a:endParaRPr lang="ru-RU"/>
        </a:p>
      </dgm:t>
    </dgm:pt>
    <dgm:pt modelId="{074E988B-8BD7-4D9D-BC6E-36F646677591}" type="pres">
      <dgm:prSet presAssocID="{4B695D4B-B9E4-4CCB-A8EB-6BAE522145BE}" presName="hierRoot3" presStyleCnt="0"/>
      <dgm:spPr/>
    </dgm:pt>
    <dgm:pt modelId="{41618593-A466-4437-8EC7-3C13D9069323}" type="pres">
      <dgm:prSet presAssocID="{4B695D4B-B9E4-4CCB-A8EB-6BAE522145BE}" presName="composite3" presStyleCnt="0"/>
      <dgm:spPr/>
    </dgm:pt>
    <dgm:pt modelId="{E12E5FC3-D3D0-4E4A-B06F-354788F47214}" type="pres">
      <dgm:prSet presAssocID="{4B695D4B-B9E4-4CCB-A8EB-6BAE522145BE}" presName="background3" presStyleLbl="node3" presStyleIdx="0" presStyleCnt="4"/>
      <dgm:spPr/>
    </dgm:pt>
    <dgm:pt modelId="{041285BF-5CAE-447C-AC75-0AABE57900EE}" type="pres">
      <dgm:prSet presAssocID="{4B695D4B-B9E4-4CCB-A8EB-6BAE522145BE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7FA9BC-885B-4CA4-B13E-6D4A6136AAF0}" type="pres">
      <dgm:prSet presAssocID="{4B695D4B-B9E4-4CCB-A8EB-6BAE522145BE}" presName="hierChild4" presStyleCnt="0"/>
      <dgm:spPr/>
    </dgm:pt>
    <dgm:pt modelId="{B6232DFF-B69D-442F-B687-64D4D1B222EE}" type="pres">
      <dgm:prSet presAssocID="{E0E81B7E-861B-478C-AA00-1C057E4C59D0}" presName="Name17" presStyleLbl="parChTrans1D3" presStyleIdx="1" presStyleCnt="4"/>
      <dgm:spPr/>
      <dgm:t>
        <a:bodyPr/>
        <a:lstStyle/>
        <a:p>
          <a:endParaRPr lang="ru-RU"/>
        </a:p>
      </dgm:t>
    </dgm:pt>
    <dgm:pt modelId="{00F7579C-F06A-4D05-978F-B4D6F0812D99}" type="pres">
      <dgm:prSet presAssocID="{356EF66A-9060-4102-A01C-844E81236A9E}" presName="hierRoot3" presStyleCnt="0"/>
      <dgm:spPr/>
    </dgm:pt>
    <dgm:pt modelId="{DEF48470-988C-4FE6-A160-081859788F08}" type="pres">
      <dgm:prSet presAssocID="{356EF66A-9060-4102-A01C-844E81236A9E}" presName="composite3" presStyleCnt="0"/>
      <dgm:spPr/>
    </dgm:pt>
    <dgm:pt modelId="{FCBDBF2E-34DA-4FE9-B461-B631BA5373C7}" type="pres">
      <dgm:prSet presAssocID="{356EF66A-9060-4102-A01C-844E81236A9E}" presName="background3" presStyleLbl="node3" presStyleIdx="1" presStyleCnt="4"/>
      <dgm:spPr/>
    </dgm:pt>
    <dgm:pt modelId="{0AA69578-570D-46BA-B2D1-E4A434E05B0F}" type="pres">
      <dgm:prSet presAssocID="{356EF66A-9060-4102-A01C-844E81236A9E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B33B35-0F86-4341-86D7-9851897E2B7B}" type="pres">
      <dgm:prSet presAssocID="{356EF66A-9060-4102-A01C-844E81236A9E}" presName="hierChild4" presStyleCnt="0"/>
      <dgm:spPr/>
    </dgm:pt>
    <dgm:pt modelId="{70FED920-0F2D-4A50-A918-5203179FBDF9}" type="pres">
      <dgm:prSet presAssocID="{C77B828F-6821-456F-8D22-1AFEBFD22531}" presName="Name10" presStyleLbl="parChTrans1D2" presStyleIdx="1" presStyleCnt="2"/>
      <dgm:spPr/>
      <dgm:t>
        <a:bodyPr/>
        <a:lstStyle/>
        <a:p>
          <a:endParaRPr lang="ru-RU"/>
        </a:p>
      </dgm:t>
    </dgm:pt>
    <dgm:pt modelId="{0ADBA79D-0E0A-4A5F-9F82-8A16918B911E}" type="pres">
      <dgm:prSet presAssocID="{CAB069ED-69AD-46A1-B31B-CB80E21B947B}" presName="hierRoot2" presStyleCnt="0"/>
      <dgm:spPr/>
    </dgm:pt>
    <dgm:pt modelId="{562B744B-DBA1-4A91-94B9-C6C2246C4869}" type="pres">
      <dgm:prSet presAssocID="{CAB069ED-69AD-46A1-B31B-CB80E21B947B}" presName="composite2" presStyleCnt="0"/>
      <dgm:spPr/>
    </dgm:pt>
    <dgm:pt modelId="{E17894C7-B1C8-450D-82C5-8BFABB21481C}" type="pres">
      <dgm:prSet presAssocID="{CAB069ED-69AD-46A1-B31B-CB80E21B947B}" presName="background2" presStyleLbl="node2" presStyleIdx="1" presStyleCnt="2"/>
      <dgm:spPr/>
    </dgm:pt>
    <dgm:pt modelId="{A5B55CE0-6DCE-4905-A2F3-0ED620A0FB3C}" type="pres">
      <dgm:prSet presAssocID="{CAB069ED-69AD-46A1-B31B-CB80E21B947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0578FD-9292-45D7-917B-4CF6339B323C}" type="pres">
      <dgm:prSet presAssocID="{CAB069ED-69AD-46A1-B31B-CB80E21B947B}" presName="hierChild3" presStyleCnt="0"/>
      <dgm:spPr/>
    </dgm:pt>
    <dgm:pt modelId="{41488C90-B355-40AD-8DF2-035084348295}" type="pres">
      <dgm:prSet presAssocID="{2275A860-DB44-4F13-9D4E-4F755C12C94C}" presName="Name17" presStyleLbl="parChTrans1D3" presStyleIdx="2" presStyleCnt="4"/>
      <dgm:spPr/>
      <dgm:t>
        <a:bodyPr/>
        <a:lstStyle/>
        <a:p>
          <a:endParaRPr lang="ru-RU"/>
        </a:p>
      </dgm:t>
    </dgm:pt>
    <dgm:pt modelId="{065F220C-7F7E-4B17-8D6D-4ECE961C0F93}" type="pres">
      <dgm:prSet presAssocID="{41EEFA46-0AC6-48A7-900A-EEF0C7544572}" presName="hierRoot3" presStyleCnt="0"/>
      <dgm:spPr/>
    </dgm:pt>
    <dgm:pt modelId="{800C7B43-BE4B-4DE5-9E18-BF2450CC0D92}" type="pres">
      <dgm:prSet presAssocID="{41EEFA46-0AC6-48A7-900A-EEF0C7544572}" presName="composite3" presStyleCnt="0"/>
      <dgm:spPr/>
    </dgm:pt>
    <dgm:pt modelId="{67745FE1-8FB6-441A-AFE8-C72E04FA51A6}" type="pres">
      <dgm:prSet presAssocID="{41EEFA46-0AC6-48A7-900A-EEF0C7544572}" presName="background3" presStyleLbl="node3" presStyleIdx="2" presStyleCnt="4"/>
      <dgm:spPr/>
    </dgm:pt>
    <dgm:pt modelId="{E9008DA6-4CC5-4F67-B12C-23628989F263}" type="pres">
      <dgm:prSet presAssocID="{41EEFA46-0AC6-48A7-900A-EEF0C7544572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42DE408-A874-474D-B999-5946BD2AB606}" type="pres">
      <dgm:prSet presAssocID="{41EEFA46-0AC6-48A7-900A-EEF0C7544572}" presName="hierChild4" presStyleCnt="0"/>
      <dgm:spPr/>
    </dgm:pt>
    <dgm:pt modelId="{DC67C3DC-DF6D-400D-BF3F-917487DE89C2}" type="pres">
      <dgm:prSet presAssocID="{6CC8F46C-6421-4FCA-AAE2-43488AF9EEA2}" presName="Name17" presStyleLbl="parChTrans1D3" presStyleIdx="3" presStyleCnt="4"/>
      <dgm:spPr/>
      <dgm:t>
        <a:bodyPr/>
        <a:lstStyle/>
        <a:p>
          <a:endParaRPr lang="ru-RU"/>
        </a:p>
      </dgm:t>
    </dgm:pt>
    <dgm:pt modelId="{27EB0487-0583-4094-BFB9-7A68B8BEFF1C}" type="pres">
      <dgm:prSet presAssocID="{4C519BDB-929B-4898-8169-81F0C534C0E7}" presName="hierRoot3" presStyleCnt="0"/>
      <dgm:spPr/>
    </dgm:pt>
    <dgm:pt modelId="{C7F1E582-F0E9-444C-B374-454AA86C09ED}" type="pres">
      <dgm:prSet presAssocID="{4C519BDB-929B-4898-8169-81F0C534C0E7}" presName="composite3" presStyleCnt="0"/>
      <dgm:spPr/>
    </dgm:pt>
    <dgm:pt modelId="{51800B8C-A205-42D0-A190-90BDBC580F49}" type="pres">
      <dgm:prSet presAssocID="{4C519BDB-929B-4898-8169-81F0C534C0E7}" presName="background3" presStyleLbl="node3" presStyleIdx="3" presStyleCnt="4"/>
      <dgm:spPr/>
    </dgm:pt>
    <dgm:pt modelId="{158513FB-4619-492B-806E-2A86C94F7CF0}" type="pres">
      <dgm:prSet presAssocID="{4C519BDB-929B-4898-8169-81F0C534C0E7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5A1A3D-7E68-42D6-86FF-4CAF5B37920A}" type="pres">
      <dgm:prSet presAssocID="{4C519BDB-929B-4898-8169-81F0C534C0E7}" presName="hierChild4" presStyleCnt="0"/>
      <dgm:spPr/>
    </dgm:pt>
  </dgm:ptLst>
  <dgm:cxnLst>
    <dgm:cxn modelId="{5A3D659D-9981-4A7D-91D7-D96ACA226D54}" srcId="{C461A9FF-E0CB-4500-B1B6-3962267977AF}" destId="{CA1E2018-1060-412C-BA8D-205181418C19}" srcOrd="0" destOrd="0" parTransId="{816EADB4-F5DF-4C78-B546-FC19DB2103F3}" sibTransId="{FC6CD108-91BD-4137-BF57-424F637384B8}"/>
    <dgm:cxn modelId="{D955D00A-6696-4122-8ACF-6DB7B8ED36B5}" type="presOf" srcId="{9A9529E6-EF9C-48CD-946D-0F47B15FC25D}" destId="{76B722B2-EA2A-40CB-A1D4-A8302F7A8E4F}" srcOrd="0" destOrd="0" presId="urn:microsoft.com/office/officeart/2005/8/layout/hierarchy1"/>
    <dgm:cxn modelId="{00FA49AD-9A07-4A7D-B648-3B1E6A90D849}" type="presOf" srcId="{CAB069ED-69AD-46A1-B31B-CB80E21B947B}" destId="{A5B55CE0-6DCE-4905-A2F3-0ED620A0FB3C}" srcOrd="0" destOrd="0" presId="urn:microsoft.com/office/officeart/2005/8/layout/hierarchy1"/>
    <dgm:cxn modelId="{7B28FCCC-3350-4349-B3E0-CF97D429CBAF}" srcId="{CAB069ED-69AD-46A1-B31B-CB80E21B947B}" destId="{41EEFA46-0AC6-48A7-900A-EEF0C7544572}" srcOrd="0" destOrd="0" parTransId="{2275A860-DB44-4F13-9D4E-4F755C12C94C}" sibTransId="{31B05993-2387-4B70-9DE8-87D3D2A989AC}"/>
    <dgm:cxn modelId="{CFFE84C5-9C5F-4368-A7A1-886725F00086}" type="presOf" srcId="{356EF66A-9060-4102-A01C-844E81236A9E}" destId="{0AA69578-570D-46BA-B2D1-E4A434E05B0F}" srcOrd="0" destOrd="0" presId="urn:microsoft.com/office/officeart/2005/8/layout/hierarchy1"/>
    <dgm:cxn modelId="{12952D8D-A95D-4F06-9BA9-91E6DE3303A8}" type="presOf" srcId="{E0E81B7E-861B-478C-AA00-1C057E4C59D0}" destId="{B6232DFF-B69D-442F-B687-64D4D1B222EE}" srcOrd="0" destOrd="0" presId="urn:microsoft.com/office/officeart/2005/8/layout/hierarchy1"/>
    <dgm:cxn modelId="{B81E5AFE-DF6E-48BA-BFCD-13747FC27A77}" type="presOf" srcId="{4976229A-327B-43E4-BBFC-8FE4FB0100E3}" destId="{9F4E4C8E-C7D3-450D-ADA2-FC1BE76F806E}" srcOrd="0" destOrd="0" presId="urn:microsoft.com/office/officeart/2005/8/layout/hierarchy1"/>
    <dgm:cxn modelId="{AF8C02F8-13AF-4005-A801-2F1ABBFAFD55}" type="presOf" srcId="{2275A860-DB44-4F13-9D4E-4F755C12C94C}" destId="{41488C90-B355-40AD-8DF2-035084348295}" srcOrd="0" destOrd="0" presId="urn:microsoft.com/office/officeart/2005/8/layout/hierarchy1"/>
    <dgm:cxn modelId="{698317E4-2354-49D3-B5CA-3CD40473DE41}" type="presOf" srcId="{CA1E2018-1060-412C-BA8D-205181418C19}" destId="{C7FF4B8B-B6FA-42BC-A5A1-8B1D919FD45C}" srcOrd="0" destOrd="0" presId="urn:microsoft.com/office/officeart/2005/8/layout/hierarchy1"/>
    <dgm:cxn modelId="{78D9CF6D-32BC-4142-A2EE-42C9F9824BE4}" srcId="{AD5588A5-B3A4-4E4F-8980-2B8832B728A3}" destId="{356EF66A-9060-4102-A01C-844E81236A9E}" srcOrd="1" destOrd="0" parTransId="{E0E81B7E-861B-478C-AA00-1C057E4C59D0}" sibTransId="{6CA4979D-D9E0-402A-B1F2-64EEBF0BAFCB}"/>
    <dgm:cxn modelId="{2E68FA18-D22D-45E4-9AFC-28FCC525371C}" type="presOf" srcId="{6CC8F46C-6421-4FCA-AAE2-43488AF9EEA2}" destId="{DC67C3DC-DF6D-400D-BF3F-917487DE89C2}" srcOrd="0" destOrd="0" presId="urn:microsoft.com/office/officeart/2005/8/layout/hierarchy1"/>
    <dgm:cxn modelId="{29AB3853-BED2-4D7A-8315-2611709D8CA6}" srcId="{AD5588A5-B3A4-4E4F-8980-2B8832B728A3}" destId="{4B695D4B-B9E4-4CCB-A8EB-6BAE522145BE}" srcOrd="0" destOrd="0" parTransId="{9A9529E6-EF9C-48CD-946D-0F47B15FC25D}" sibTransId="{F289615C-487F-433E-932E-2ACD65F21873}"/>
    <dgm:cxn modelId="{A2387B95-1078-41FE-A9F1-CE429C7298D1}" type="presOf" srcId="{4B695D4B-B9E4-4CCB-A8EB-6BAE522145BE}" destId="{041285BF-5CAE-447C-AC75-0AABE57900EE}" srcOrd="0" destOrd="0" presId="urn:microsoft.com/office/officeart/2005/8/layout/hierarchy1"/>
    <dgm:cxn modelId="{DCD62ED9-EE1A-4691-BE63-2E33D3627E9C}" type="presOf" srcId="{AD5588A5-B3A4-4E4F-8980-2B8832B728A3}" destId="{204D4B70-2695-4DFA-9023-9D89A9A5FDB2}" srcOrd="0" destOrd="0" presId="urn:microsoft.com/office/officeart/2005/8/layout/hierarchy1"/>
    <dgm:cxn modelId="{4885EE26-2BA7-4032-8795-88405ECB0FEF}" type="presOf" srcId="{C77B828F-6821-456F-8D22-1AFEBFD22531}" destId="{70FED920-0F2D-4A50-A918-5203179FBDF9}" srcOrd="0" destOrd="0" presId="urn:microsoft.com/office/officeart/2005/8/layout/hierarchy1"/>
    <dgm:cxn modelId="{57D32EF0-F925-40CB-95E2-C6D5F4BE0128}" srcId="{CA1E2018-1060-412C-BA8D-205181418C19}" destId="{CAB069ED-69AD-46A1-B31B-CB80E21B947B}" srcOrd="1" destOrd="0" parTransId="{C77B828F-6821-456F-8D22-1AFEBFD22531}" sibTransId="{DCF11C68-515B-499C-945C-C65CAE57864F}"/>
    <dgm:cxn modelId="{E56D8AB1-21E8-4905-949A-B778609120A4}" type="presOf" srcId="{4C519BDB-929B-4898-8169-81F0C534C0E7}" destId="{158513FB-4619-492B-806E-2A86C94F7CF0}" srcOrd="0" destOrd="0" presId="urn:microsoft.com/office/officeart/2005/8/layout/hierarchy1"/>
    <dgm:cxn modelId="{0D8569B0-4AD2-4FD9-948D-25A662683F52}" srcId="{CAB069ED-69AD-46A1-B31B-CB80E21B947B}" destId="{4C519BDB-929B-4898-8169-81F0C534C0E7}" srcOrd="1" destOrd="0" parTransId="{6CC8F46C-6421-4FCA-AAE2-43488AF9EEA2}" sibTransId="{EF115B0C-C53F-41E3-9508-2A24B61458BC}"/>
    <dgm:cxn modelId="{BC89B44A-EEE2-45E6-9B58-E5D7D0E2B7CC}" type="presOf" srcId="{41EEFA46-0AC6-48A7-900A-EEF0C7544572}" destId="{E9008DA6-4CC5-4F67-B12C-23628989F263}" srcOrd="0" destOrd="0" presId="urn:microsoft.com/office/officeart/2005/8/layout/hierarchy1"/>
    <dgm:cxn modelId="{BEB79705-9FF6-4349-97EE-D1AEBC1F976D}" type="presOf" srcId="{C461A9FF-E0CB-4500-B1B6-3962267977AF}" destId="{6D6D328E-9F05-4DBB-BA79-137128EDBBB1}" srcOrd="0" destOrd="0" presId="urn:microsoft.com/office/officeart/2005/8/layout/hierarchy1"/>
    <dgm:cxn modelId="{912DF01A-6E16-4F7B-B469-3479C43F2F62}" srcId="{CA1E2018-1060-412C-BA8D-205181418C19}" destId="{AD5588A5-B3A4-4E4F-8980-2B8832B728A3}" srcOrd="0" destOrd="0" parTransId="{4976229A-327B-43E4-BBFC-8FE4FB0100E3}" sibTransId="{B142AF37-C3AA-42D4-999A-C6B6DED2ED4F}"/>
    <dgm:cxn modelId="{AE0BED3B-E0DF-4779-A754-09C1D15ACC35}" type="presParOf" srcId="{6D6D328E-9F05-4DBB-BA79-137128EDBBB1}" destId="{DA7D497D-198C-4008-AE3A-59B30BFE4CCE}" srcOrd="0" destOrd="0" presId="urn:microsoft.com/office/officeart/2005/8/layout/hierarchy1"/>
    <dgm:cxn modelId="{050B9D5C-664D-4214-A7EE-1562E2BA0B3C}" type="presParOf" srcId="{DA7D497D-198C-4008-AE3A-59B30BFE4CCE}" destId="{EA7BB58C-2491-4676-90DE-74AF2D611A99}" srcOrd="0" destOrd="0" presId="urn:microsoft.com/office/officeart/2005/8/layout/hierarchy1"/>
    <dgm:cxn modelId="{F45F81A6-8274-4237-A803-F8FFF9078CD9}" type="presParOf" srcId="{EA7BB58C-2491-4676-90DE-74AF2D611A99}" destId="{5BD34F53-7A56-4B93-B8B6-64A809D2B656}" srcOrd="0" destOrd="0" presId="urn:microsoft.com/office/officeart/2005/8/layout/hierarchy1"/>
    <dgm:cxn modelId="{78B34EB1-8CAD-4147-9E04-54A1CFA6BA31}" type="presParOf" srcId="{EA7BB58C-2491-4676-90DE-74AF2D611A99}" destId="{C7FF4B8B-B6FA-42BC-A5A1-8B1D919FD45C}" srcOrd="1" destOrd="0" presId="urn:microsoft.com/office/officeart/2005/8/layout/hierarchy1"/>
    <dgm:cxn modelId="{F775EFD5-94A6-4906-92AB-8888B04B850E}" type="presParOf" srcId="{DA7D497D-198C-4008-AE3A-59B30BFE4CCE}" destId="{BDDE086C-E381-43A0-8F87-F38DE2FE0284}" srcOrd="1" destOrd="0" presId="urn:microsoft.com/office/officeart/2005/8/layout/hierarchy1"/>
    <dgm:cxn modelId="{E15FBDC4-5503-4372-8330-3D9B46C8A9EF}" type="presParOf" srcId="{BDDE086C-E381-43A0-8F87-F38DE2FE0284}" destId="{9F4E4C8E-C7D3-450D-ADA2-FC1BE76F806E}" srcOrd="0" destOrd="0" presId="urn:microsoft.com/office/officeart/2005/8/layout/hierarchy1"/>
    <dgm:cxn modelId="{1B440890-F069-40BC-9ABF-84B6775BC05B}" type="presParOf" srcId="{BDDE086C-E381-43A0-8F87-F38DE2FE0284}" destId="{AF43E9D1-1166-45F9-A694-A04CB4C53F0D}" srcOrd="1" destOrd="0" presId="urn:microsoft.com/office/officeart/2005/8/layout/hierarchy1"/>
    <dgm:cxn modelId="{FD12151E-31CF-49CF-8B8A-1FC942540391}" type="presParOf" srcId="{AF43E9D1-1166-45F9-A694-A04CB4C53F0D}" destId="{541664EB-9C9C-4DA6-A43F-7DFFFA749282}" srcOrd="0" destOrd="0" presId="urn:microsoft.com/office/officeart/2005/8/layout/hierarchy1"/>
    <dgm:cxn modelId="{0F032A90-A046-48B7-8F59-EA784791FAF5}" type="presParOf" srcId="{541664EB-9C9C-4DA6-A43F-7DFFFA749282}" destId="{1FF0EC71-1269-4070-B3B2-07EAC3F1D1BF}" srcOrd="0" destOrd="0" presId="urn:microsoft.com/office/officeart/2005/8/layout/hierarchy1"/>
    <dgm:cxn modelId="{161E2841-EF12-40F6-A2CD-DD1E7496D00C}" type="presParOf" srcId="{541664EB-9C9C-4DA6-A43F-7DFFFA749282}" destId="{204D4B70-2695-4DFA-9023-9D89A9A5FDB2}" srcOrd="1" destOrd="0" presId="urn:microsoft.com/office/officeart/2005/8/layout/hierarchy1"/>
    <dgm:cxn modelId="{03A0AD94-7BF7-41EC-813B-3E8007ADD2C6}" type="presParOf" srcId="{AF43E9D1-1166-45F9-A694-A04CB4C53F0D}" destId="{37B206E1-B36E-43FC-9231-B02EF84E4BB4}" srcOrd="1" destOrd="0" presId="urn:microsoft.com/office/officeart/2005/8/layout/hierarchy1"/>
    <dgm:cxn modelId="{4CAD8747-E227-4451-A604-C7FE66025FC9}" type="presParOf" srcId="{37B206E1-B36E-43FC-9231-B02EF84E4BB4}" destId="{76B722B2-EA2A-40CB-A1D4-A8302F7A8E4F}" srcOrd="0" destOrd="0" presId="urn:microsoft.com/office/officeart/2005/8/layout/hierarchy1"/>
    <dgm:cxn modelId="{8C097E41-EF84-46EA-B3DA-91147AEC944C}" type="presParOf" srcId="{37B206E1-B36E-43FC-9231-B02EF84E4BB4}" destId="{074E988B-8BD7-4D9D-BC6E-36F646677591}" srcOrd="1" destOrd="0" presId="urn:microsoft.com/office/officeart/2005/8/layout/hierarchy1"/>
    <dgm:cxn modelId="{0368837B-10FE-4C6B-BD4F-20B2CFEF8A0B}" type="presParOf" srcId="{074E988B-8BD7-4D9D-BC6E-36F646677591}" destId="{41618593-A466-4437-8EC7-3C13D9069323}" srcOrd="0" destOrd="0" presId="urn:microsoft.com/office/officeart/2005/8/layout/hierarchy1"/>
    <dgm:cxn modelId="{2775A7DF-BCA5-4CF7-B67B-9EF4EF474E87}" type="presParOf" srcId="{41618593-A466-4437-8EC7-3C13D9069323}" destId="{E12E5FC3-D3D0-4E4A-B06F-354788F47214}" srcOrd="0" destOrd="0" presId="urn:microsoft.com/office/officeart/2005/8/layout/hierarchy1"/>
    <dgm:cxn modelId="{668870E1-5B9F-48C0-9C2A-11E51998D4D5}" type="presParOf" srcId="{41618593-A466-4437-8EC7-3C13D9069323}" destId="{041285BF-5CAE-447C-AC75-0AABE57900EE}" srcOrd="1" destOrd="0" presId="urn:microsoft.com/office/officeart/2005/8/layout/hierarchy1"/>
    <dgm:cxn modelId="{0853F75C-AFB8-4864-B6E9-2B3B31571478}" type="presParOf" srcId="{074E988B-8BD7-4D9D-BC6E-36F646677591}" destId="{2A7FA9BC-885B-4CA4-B13E-6D4A6136AAF0}" srcOrd="1" destOrd="0" presId="urn:microsoft.com/office/officeart/2005/8/layout/hierarchy1"/>
    <dgm:cxn modelId="{FCA03E08-7CE1-422F-B7E8-9E9FB77AC879}" type="presParOf" srcId="{37B206E1-B36E-43FC-9231-B02EF84E4BB4}" destId="{B6232DFF-B69D-442F-B687-64D4D1B222EE}" srcOrd="2" destOrd="0" presId="urn:microsoft.com/office/officeart/2005/8/layout/hierarchy1"/>
    <dgm:cxn modelId="{E37CEC9C-CC1F-47CA-87C3-9331C5FD54F8}" type="presParOf" srcId="{37B206E1-B36E-43FC-9231-B02EF84E4BB4}" destId="{00F7579C-F06A-4D05-978F-B4D6F0812D99}" srcOrd="3" destOrd="0" presId="urn:microsoft.com/office/officeart/2005/8/layout/hierarchy1"/>
    <dgm:cxn modelId="{D4B1D72D-7D03-4A7A-B74A-73F26BF0BFE9}" type="presParOf" srcId="{00F7579C-F06A-4D05-978F-B4D6F0812D99}" destId="{DEF48470-988C-4FE6-A160-081859788F08}" srcOrd="0" destOrd="0" presId="urn:microsoft.com/office/officeart/2005/8/layout/hierarchy1"/>
    <dgm:cxn modelId="{112F436A-7414-4A05-96D0-7D6E1682D08B}" type="presParOf" srcId="{DEF48470-988C-4FE6-A160-081859788F08}" destId="{FCBDBF2E-34DA-4FE9-B461-B631BA5373C7}" srcOrd="0" destOrd="0" presId="urn:microsoft.com/office/officeart/2005/8/layout/hierarchy1"/>
    <dgm:cxn modelId="{E7C63BCC-3E66-47E1-A69E-F1C03F58232E}" type="presParOf" srcId="{DEF48470-988C-4FE6-A160-081859788F08}" destId="{0AA69578-570D-46BA-B2D1-E4A434E05B0F}" srcOrd="1" destOrd="0" presId="urn:microsoft.com/office/officeart/2005/8/layout/hierarchy1"/>
    <dgm:cxn modelId="{D790E827-2EBC-4575-A3A1-5FFCDA857B3D}" type="presParOf" srcId="{00F7579C-F06A-4D05-978F-B4D6F0812D99}" destId="{E7B33B35-0F86-4341-86D7-9851897E2B7B}" srcOrd="1" destOrd="0" presId="urn:microsoft.com/office/officeart/2005/8/layout/hierarchy1"/>
    <dgm:cxn modelId="{E116489E-06FC-492D-9615-7E77483D250C}" type="presParOf" srcId="{BDDE086C-E381-43A0-8F87-F38DE2FE0284}" destId="{70FED920-0F2D-4A50-A918-5203179FBDF9}" srcOrd="2" destOrd="0" presId="urn:microsoft.com/office/officeart/2005/8/layout/hierarchy1"/>
    <dgm:cxn modelId="{3701ADD0-1531-4205-92A9-6C455155474A}" type="presParOf" srcId="{BDDE086C-E381-43A0-8F87-F38DE2FE0284}" destId="{0ADBA79D-0E0A-4A5F-9F82-8A16918B911E}" srcOrd="3" destOrd="0" presId="urn:microsoft.com/office/officeart/2005/8/layout/hierarchy1"/>
    <dgm:cxn modelId="{54C4F0D2-B8E3-4BE9-9421-DE6D9E19A6AF}" type="presParOf" srcId="{0ADBA79D-0E0A-4A5F-9F82-8A16918B911E}" destId="{562B744B-DBA1-4A91-94B9-C6C2246C4869}" srcOrd="0" destOrd="0" presId="urn:microsoft.com/office/officeart/2005/8/layout/hierarchy1"/>
    <dgm:cxn modelId="{89799FF0-6C1F-488F-88D7-A63E2B821259}" type="presParOf" srcId="{562B744B-DBA1-4A91-94B9-C6C2246C4869}" destId="{E17894C7-B1C8-450D-82C5-8BFABB21481C}" srcOrd="0" destOrd="0" presId="urn:microsoft.com/office/officeart/2005/8/layout/hierarchy1"/>
    <dgm:cxn modelId="{CC1EB628-BA44-4D32-8470-31783324F884}" type="presParOf" srcId="{562B744B-DBA1-4A91-94B9-C6C2246C4869}" destId="{A5B55CE0-6DCE-4905-A2F3-0ED620A0FB3C}" srcOrd="1" destOrd="0" presId="urn:microsoft.com/office/officeart/2005/8/layout/hierarchy1"/>
    <dgm:cxn modelId="{CC7B425F-E5E5-4604-BC27-05C74373A2A6}" type="presParOf" srcId="{0ADBA79D-0E0A-4A5F-9F82-8A16918B911E}" destId="{790578FD-9292-45D7-917B-4CF6339B323C}" srcOrd="1" destOrd="0" presId="urn:microsoft.com/office/officeart/2005/8/layout/hierarchy1"/>
    <dgm:cxn modelId="{0EF2433E-1733-4009-8802-FC825E157196}" type="presParOf" srcId="{790578FD-9292-45D7-917B-4CF6339B323C}" destId="{41488C90-B355-40AD-8DF2-035084348295}" srcOrd="0" destOrd="0" presId="urn:microsoft.com/office/officeart/2005/8/layout/hierarchy1"/>
    <dgm:cxn modelId="{BB1532D9-A0D9-4072-BAEA-7778AF6CF724}" type="presParOf" srcId="{790578FD-9292-45D7-917B-4CF6339B323C}" destId="{065F220C-7F7E-4B17-8D6D-4ECE961C0F93}" srcOrd="1" destOrd="0" presId="urn:microsoft.com/office/officeart/2005/8/layout/hierarchy1"/>
    <dgm:cxn modelId="{973C65E8-F4CD-4439-ADF2-09F1872863A6}" type="presParOf" srcId="{065F220C-7F7E-4B17-8D6D-4ECE961C0F93}" destId="{800C7B43-BE4B-4DE5-9E18-BF2450CC0D92}" srcOrd="0" destOrd="0" presId="urn:microsoft.com/office/officeart/2005/8/layout/hierarchy1"/>
    <dgm:cxn modelId="{C334A1FD-574D-4690-A775-30F5CE04DE93}" type="presParOf" srcId="{800C7B43-BE4B-4DE5-9E18-BF2450CC0D92}" destId="{67745FE1-8FB6-441A-AFE8-C72E04FA51A6}" srcOrd="0" destOrd="0" presId="urn:microsoft.com/office/officeart/2005/8/layout/hierarchy1"/>
    <dgm:cxn modelId="{D7BB8A7B-B83B-4446-BF12-D6BE0E098BB8}" type="presParOf" srcId="{800C7B43-BE4B-4DE5-9E18-BF2450CC0D92}" destId="{E9008DA6-4CC5-4F67-B12C-23628989F263}" srcOrd="1" destOrd="0" presId="urn:microsoft.com/office/officeart/2005/8/layout/hierarchy1"/>
    <dgm:cxn modelId="{08AFD907-936D-4F18-9017-CAAB04BFC597}" type="presParOf" srcId="{065F220C-7F7E-4B17-8D6D-4ECE961C0F93}" destId="{042DE408-A874-474D-B999-5946BD2AB606}" srcOrd="1" destOrd="0" presId="urn:microsoft.com/office/officeart/2005/8/layout/hierarchy1"/>
    <dgm:cxn modelId="{DD745E46-E0DE-4D9B-9AAA-CB4382C77177}" type="presParOf" srcId="{790578FD-9292-45D7-917B-4CF6339B323C}" destId="{DC67C3DC-DF6D-400D-BF3F-917487DE89C2}" srcOrd="2" destOrd="0" presId="urn:microsoft.com/office/officeart/2005/8/layout/hierarchy1"/>
    <dgm:cxn modelId="{1AAA17D8-405E-4FEF-9E35-535248B77D73}" type="presParOf" srcId="{790578FD-9292-45D7-917B-4CF6339B323C}" destId="{27EB0487-0583-4094-BFB9-7A68B8BEFF1C}" srcOrd="3" destOrd="0" presId="urn:microsoft.com/office/officeart/2005/8/layout/hierarchy1"/>
    <dgm:cxn modelId="{E807AED0-590E-4C4F-9A12-D73A5A41DA47}" type="presParOf" srcId="{27EB0487-0583-4094-BFB9-7A68B8BEFF1C}" destId="{C7F1E582-F0E9-444C-B374-454AA86C09ED}" srcOrd="0" destOrd="0" presId="urn:microsoft.com/office/officeart/2005/8/layout/hierarchy1"/>
    <dgm:cxn modelId="{E632ECC6-975A-4DD6-96AA-F6D5BE24AB38}" type="presParOf" srcId="{C7F1E582-F0E9-444C-B374-454AA86C09ED}" destId="{51800B8C-A205-42D0-A190-90BDBC580F49}" srcOrd="0" destOrd="0" presId="urn:microsoft.com/office/officeart/2005/8/layout/hierarchy1"/>
    <dgm:cxn modelId="{4A197A14-9753-4D8A-9668-BF386752FB1B}" type="presParOf" srcId="{C7F1E582-F0E9-444C-B374-454AA86C09ED}" destId="{158513FB-4619-492B-806E-2A86C94F7CF0}" srcOrd="1" destOrd="0" presId="urn:microsoft.com/office/officeart/2005/8/layout/hierarchy1"/>
    <dgm:cxn modelId="{973DFC6B-A7CD-4CDC-88D6-EED4907A1F57}" type="presParOf" srcId="{27EB0487-0583-4094-BFB9-7A68B8BEFF1C}" destId="{815A1A3D-7E68-42D6-86FF-4CAF5B37920A}" srcOrd="1" destOrd="0" presId="urn:microsoft.com/office/officeart/2005/8/layout/hierarchy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931481-F1A4-42E7-8D74-8B18AC0649F4}" type="doc">
      <dgm:prSet loTypeId="urn:microsoft.com/office/officeart/2005/8/layout/hList3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D9C46F88-6421-4220-985B-259ADAFA2DD2}">
      <dgm:prSet phldrT="[Текст]" custT="1"/>
      <dgm:spPr>
        <a:solidFill>
          <a:srgbClr val="E2FFC5"/>
        </a:solidFill>
      </dgm:spPr>
      <dgm:t>
        <a:bodyPr/>
        <a:lstStyle/>
        <a:p>
          <a:r>
            <a:rPr lang="ru-RU" sz="2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Всего: 22 класса 554 чел</a:t>
          </a:r>
          <a:endParaRPr lang="ru-RU" sz="20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708F3E-41B0-4141-9EA0-ABC99AD58D93}" type="parTrans" cxnId="{4ED89161-4802-47B6-AE7B-E32617FA8EE3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F943960-16E7-4FC0-AB3C-6FEE9A2CFB08}" type="sibTrans" cxnId="{4ED89161-4802-47B6-AE7B-E32617FA8EE3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A31C5D0-D59F-4E0B-9453-2C9238D763F7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Начальное</a:t>
          </a:r>
          <a:br>
            <a:rPr lang="ru-RU" sz="14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</a:br>
          <a:endParaRPr lang="ru-RU" sz="1400" b="1" dirty="0" smtClean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9 классов     217 чел.</a:t>
          </a:r>
          <a:endParaRPr lang="ru-RU" sz="14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9840AAB-D8AD-4ADC-AD62-E542C408A6B2}" type="parTrans" cxnId="{9F141556-A87B-4502-8926-656D5B039944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457BABF-946F-4112-817F-BAA2D5D7262E}" type="sibTrans" cxnId="{9F141556-A87B-4502-8926-656D5B039944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A155519-1406-4C45-8E49-F9806A8E1E86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Основное</a:t>
          </a:r>
          <a: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4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 11 классов    286 чел.</a:t>
          </a:r>
          <a:endParaRPr lang="ru-RU" sz="14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93EA0A-D5E7-4DAD-A99B-78933222B68E}" type="parTrans" cxnId="{5117B711-7CB9-45F2-A2A4-58E7A355060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312F088-CD52-4A7E-8DDF-6D33D223809F}" type="sibTrans" cxnId="{5117B711-7CB9-45F2-A2A4-58E7A355060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44E175F-1E1D-4A83-9985-FEC5A2A63D4F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4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Среднее</a:t>
          </a:r>
          <a: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4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4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2 класса         51 чел.</a:t>
          </a:r>
          <a:endParaRPr lang="ru-RU" sz="14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474259-FAA9-4C5A-9E67-6B6343461B7B}" type="parTrans" cxnId="{9AFD72B4-7BB0-4686-8378-391656DEEAC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E6FCC300-151A-49FA-8BF2-2E5DA7A5F188}" type="sibTrans" cxnId="{9AFD72B4-7BB0-4686-8378-391656DEEAC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28B51153-4D4A-4F16-8584-32C1F0FA7B01}" type="pres">
      <dgm:prSet presAssocID="{66931481-F1A4-42E7-8D74-8B18AC0649F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860394-8E63-4A96-B856-C5EDC06E873E}" type="pres">
      <dgm:prSet presAssocID="{D9C46F88-6421-4220-985B-259ADAFA2DD2}" presName="roof" presStyleLbl="dkBgShp" presStyleIdx="0" presStyleCnt="2" custLinFactNeighborY="-14218"/>
      <dgm:spPr/>
      <dgm:t>
        <a:bodyPr/>
        <a:lstStyle/>
        <a:p>
          <a:endParaRPr lang="ru-RU"/>
        </a:p>
      </dgm:t>
    </dgm:pt>
    <dgm:pt modelId="{5AB66E84-C6DB-457F-83C5-48C16086618E}" type="pres">
      <dgm:prSet presAssocID="{D9C46F88-6421-4220-985B-259ADAFA2DD2}" presName="pillars" presStyleCnt="0"/>
      <dgm:spPr/>
    </dgm:pt>
    <dgm:pt modelId="{A33704AE-3125-4E77-BD8B-4317BFF21616}" type="pres">
      <dgm:prSet presAssocID="{D9C46F88-6421-4220-985B-259ADAFA2DD2}" presName="pillar1" presStyleLbl="node1" presStyleIdx="0" presStyleCnt="3" custLinFactNeighborX="760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C89455-C3A0-42C3-A0E0-2EF9647456AC}" type="pres">
      <dgm:prSet presAssocID="{DA155519-1406-4C45-8E49-F9806A8E1E86}" presName="pillarX" presStyleLbl="node1" presStyleIdx="1" presStyleCnt="3" custLinFactNeighborX="760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64503-8A5D-447E-9148-9E98A6932611}" type="pres">
      <dgm:prSet presAssocID="{044E175F-1E1D-4A83-9985-FEC5A2A63D4F}" presName="pillarX" presStyleLbl="node1" presStyleIdx="2" presStyleCnt="3" custLinFactNeighborX="760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3F902-1476-49DE-9EC9-C0309DA2F6FD}" type="pres">
      <dgm:prSet presAssocID="{D9C46F88-6421-4220-985B-259ADAFA2DD2}" presName="base" presStyleLbl="dkBgShp" presStyleIdx="1" presStyleCnt="2" custLinFactNeighborY="60936"/>
      <dgm:spPr>
        <a:solidFill>
          <a:srgbClr val="E2FFC5"/>
        </a:solidFill>
      </dgm:spPr>
      <dgm:t>
        <a:bodyPr/>
        <a:lstStyle/>
        <a:p>
          <a:endParaRPr lang="ru-RU"/>
        </a:p>
      </dgm:t>
    </dgm:pt>
  </dgm:ptLst>
  <dgm:cxnLst>
    <dgm:cxn modelId="{A5FCCF9E-A336-4363-B811-5EFB329AEDF8}" type="presOf" srcId="{DA155519-1406-4C45-8E49-F9806A8E1E86}" destId="{55C89455-C3A0-42C3-A0E0-2EF9647456AC}" srcOrd="0" destOrd="0" presId="urn:microsoft.com/office/officeart/2005/8/layout/hList3"/>
    <dgm:cxn modelId="{4ED89161-4802-47B6-AE7B-E32617FA8EE3}" srcId="{66931481-F1A4-42E7-8D74-8B18AC0649F4}" destId="{D9C46F88-6421-4220-985B-259ADAFA2DD2}" srcOrd="0" destOrd="0" parTransId="{19708F3E-41B0-4141-9EA0-ABC99AD58D93}" sibTransId="{7F943960-16E7-4FC0-AB3C-6FEE9A2CFB08}"/>
    <dgm:cxn modelId="{9AFD72B4-7BB0-4686-8378-391656DEEACF}" srcId="{D9C46F88-6421-4220-985B-259ADAFA2DD2}" destId="{044E175F-1E1D-4A83-9985-FEC5A2A63D4F}" srcOrd="2" destOrd="0" parTransId="{1F474259-FAA9-4C5A-9E67-6B6343461B7B}" sibTransId="{E6FCC300-151A-49FA-8BF2-2E5DA7A5F188}"/>
    <dgm:cxn modelId="{FE3F058C-09E7-466A-9882-A2464590C86F}" type="presOf" srcId="{044E175F-1E1D-4A83-9985-FEC5A2A63D4F}" destId="{11664503-8A5D-447E-9148-9E98A6932611}" srcOrd="0" destOrd="0" presId="urn:microsoft.com/office/officeart/2005/8/layout/hList3"/>
    <dgm:cxn modelId="{53FCAA20-5BA8-481E-9079-F1A569E39998}" type="presOf" srcId="{D9C46F88-6421-4220-985B-259ADAFA2DD2}" destId="{BE860394-8E63-4A96-B856-C5EDC06E873E}" srcOrd="0" destOrd="0" presId="urn:microsoft.com/office/officeart/2005/8/layout/hList3"/>
    <dgm:cxn modelId="{73E36F4C-CBC1-4389-A506-34A47373DDC0}" type="presOf" srcId="{66931481-F1A4-42E7-8D74-8B18AC0649F4}" destId="{28B51153-4D4A-4F16-8584-32C1F0FA7B01}" srcOrd="0" destOrd="0" presId="urn:microsoft.com/office/officeart/2005/8/layout/hList3"/>
    <dgm:cxn modelId="{5117B711-7CB9-45F2-A2A4-58E7A355060B}" srcId="{D9C46F88-6421-4220-985B-259ADAFA2DD2}" destId="{DA155519-1406-4C45-8E49-F9806A8E1E86}" srcOrd="1" destOrd="0" parTransId="{4C93EA0A-D5E7-4DAD-A99B-78933222B68E}" sibTransId="{3312F088-CD52-4A7E-8DDF-6D33D223809F}"/>
    <dgm:cxn modelId="{CC47F95B-80CD-4CE7-B7B6-B1CBA3F7FD69}" type="presOf" srcId="{2A31C5D0-D59F-4E0B-9453-2C9238D763F7}" destId="{A33704AE-3125-4E77-BD8B-4317BFF21616}" srcOrd="0" destOrd="0" presId="urn:microsoft.com/office/officeart/2005/8/layout/hList3"/>
    <dgm:cxn modelId="{9F141556-A87B-4502-8926-656D5B039944}" srcId="{D9C46F88-6421-4220-985B-259ADAFA2DD2}" destId="{2A31C5D0-D59F-4E0B-9453-2C9238D763F7}" srcOrd="0" destOrd="0" parTransId="{89840AAB-D8AD-4ADC-AD62-E542C408A6B2}" sibTransId="{9457BABF-946F-4112-817F-BAA2D5D7262E}"/>
    <dgm:cxn modelId="{DCC2ACD9-C438-4C9A-9539-B462075F65F1}" type="presParOf" srcId="{28B51153-4D4A-4F16-8584-32C1F0FA7B01}" destId="{BE860394-8E63-4A96-B856-C5EDC06E873E}" srcOrd="0" destOrd="0" presId="urn:microsoft.com/office/officeart/2005/8/layout/hList3"/>
    <dgm:cxn modelId="{948A5EAA-A1AB-4FE1-9902-976E806B932D}" type="presParOf" srcId="{28B51153-4D4A-4F16-8584-32C1F0FA7B01}" destId="{5AB66E84-C6DB-457F-83C5-48C16086618E}" srcOrd="1" destOrd="0" presId="urn:microsoft.com/office/officeart/2005/8/layout/hList3"/>
    <dgm:cxn modelId="{4BCEC2AC-CA38-41D1-994C-3DC974BEC64B}" type="presParOf" srcId="{5AB66E84-C6DB-457F-83C5-48C16086618E}" destId="{A33704AE-3125-4E77-BD8B-4317BFF21616}" srcOrd="0" destOrd="0" presId="urn:microsoft.com/office/officeart/2005/8/layout/hList3"/>
    <dgm:cxn modelId="{90A00B1C-FB9A-4355-A711-8CB008F2FCA7}" type="presParOf" srcId="{5AB66E84-C6DB-457F-83C5-48C16086618E}" destId="{55C89455-C3A0-42C3-A0E0-2EF9647456AC}" srcOrd="1" destOrd="0" presId="urn:microsoft.com/office/officeart/2005/8/layout/hList3"/>
    <dgm:cxn modelId="{9B6AF949-0020-442D-A839-0B9CB539E65C}" type="presParOf" srcId="{5AB66E84-C6DB-457F-83C5-48C16086618E}" destId="{11664503-8A5D-447E-9148-9E98A6932611}" srcOrd="2" destOrd="0" presId="urn:microsoft.com/office/officeart/2005/8/layout/hList3"/>
    <dgm:cxn modelId="{48CB7CD1-0050-4331-BBE6-9A92EB1FC37C}" type="presParOf" srcId="{28B51153-4D4A-4F16-8584-32C1F0FA7B01}" destId="{6B53F902-1476-49DE-9EC9-C0309DA2F6FD}" srcOrd="2" destOrd="0" presId="urn:microsoft.com/office/officeart/2005/8/layout/hLis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278751-E8E2-4A75-AE4C-CA00BCADAEF6}" type="doc">
      <dgm:prSet loTypeId="urn:microsoft.com/office/officeart/2005/8/layout/radial1" loCatId="relationship" qsTypeId="urn:microsoft.com/office/officeart/2005/8/quickstyle/simple5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E0D24C27-E9E0-43D3-8E16-2CFD30952422}">
      <dgm:prSet phldrT="[Текст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</dgm:spPr>
      <dgm:t>
        <a:bodyPr/>
        <a:lstStyle/>
        <a:p>
          <a:r>
            <a:rPr lang="ru-RU" sz="900" b="1" dirty="0" err="1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медиатека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9E369B-37CA-42F2-ABB9-1FB58972FB71}" type="parTrans" cxnId="{FBA49248-C094-40F7-A660-AAAA71B1D425}">
      <dgm:prSet/>
      <dgm:spPr>
        <a:ln w="3175"/>
      </dgm:spPr>
      <dgm:t>
        <a:bodyPr/>
        <a:lstStyle/>
        <a:p>
          <a:endParaRPr lang="ru-RU"/>
        </a:p>
      </dgm:t>
    </dgm:pt>
    <dgm:pt modelId="{FF9AE93A-5AB2-4F37-B5A0-F13E71AAE100}" type="sibTrans" cxnId="{FBA49248-C094-40F7-A660-AAAA71B1D425}">
      <dgm:prSet/>
      <dgm:spPr/>
      <dgm:t>
        <a:bodyPr/>
        <a:lstStyle/>
        <a:p>
          <a:endParaRPr lang="ru-RU"/>
        </a:p>
      </dgm:t>
    </dgm:pt>
    <dgm:pt modelId="{A215EC1D-2F2B-4542-AF0E-FAA460681BCA}">
      <dgm:prSet phldrT="[Текст]" custT="1"/>
      <dgm:spPr/>
      <dgm:t>
        <a:bodyPr lIns="0" rIns="0"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банк ЭОР и ЦОР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6615EDB-3882-4425-9BB6-F0FFD99B0D91}" type="parTrans" cxnId="{BBE6A3E7-4D10-41F3-83FF-788EE276AF5C}">
      <dgm:prSet/>
      <dgm:spPr>
        <a:ln w="12700"/>
      </dgm:spPr>
      <dgm:t>
        <a:bodyPr/>
        <a:lstStyle/>
        <a:p>
          <a:endParaRPr lang="ru-RU"/>
        </a:p>
      </dgm:t>
    </dgm:pt>
    <dgm:pt modelId="{22A97B2A-256C-465E-829B-D51040D6CD99}" type="sibTrans" cxnId="{BBE6A3E7-4D10-41F3-83FF-788EE276AF5C}">
      <dgm:prSet/>
      <dgm:spPr/>
      <dgm:t>
        <a:bodyPr/>
        <a:lstStyle/>
        <a:p>
          <a:endParaRPr lang="ru-RU"/>
        </a:p>
      </dgm:t>
    </dgm:pt>
    <dgm:pt modelId="{079B0FFB-F6EA-420C-AE50-72E6D58F096F}">
      <dgm:prSet phldrT="[Текст]" custT="1"/>
      <dgm:spPr/>
      <dgm:t>
        <a:bodyPr lIns="0" bIns="0"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банк ученических проектов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D9DC82F-5080-44A6-9BA6-0BA99210D22C}" type="parTrans" cxnId="{CBE74A70-95D0-4E95-BDEA-9BF746FBF1F6}">
      <dgm:prSet/>
      <dgm:spPr>
        <a:ln w="12700"/>
      </dgm:spPr>
      <dgm:t>
        <a:bodyPr/>
        <a:lstStyle/>
        <a:p>
          <a:endParaRPr lang="ru-RU"/>
        </a:p>
      </dgm:t>
    </dgm:pt>
    <dgm:pt modelId="{E7865817-D7A7-49E9-9F0F-1EEB9F2EB7A5}" type="sibTrans" cxnId="{CBE74A70-95D0-4E95-BDEA-9BF746FBF1F6}">
      <dgm:prSet/>
      <dgm:spPr/>
      <dgm:t>
        <a:bodyPr/>
        <a:lstStyle/>
        <a:p>
          <a:endParaRPr lang="ru-RU"/>
        </a:p>
      </dgm:t>
    </dgm:pt>
    <dgm:pt modelId="{A1E16149-6D40-45F8-BA13-55A09AB68545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Информационно-библиотечный центр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F863C1-4F23-4FE0-9443-5819B492FEAC}" type="parTrans" cxnId="{823C152C-9F21-4A11-90DC-AD26246D76CD}">
      <dgm:prSet/>
      <dgm:spPr>
        <a:ln w="12700"/>
      </dgm:spPr>
      <dgm:t>
        <a:bodyPr/>
        <a:lstStyle/>
        <a:p>
          <a:endParaRPr lang="ru-RU"/>
        </a:p>
      </dgm:t>
    </dgm:pt>
    <dgm:pt modelId="{DD0C32DF-25DE-43C5-B1B0-069ABEF3C4BE}" type="sibTrans" cxnId="{823C152C-9F21-4A11-90DC-AD26246D76CD}">
      <dgm:prSet/>
      <dgm:spPr/>
      <dgm:t>
        <a:bodyPr/>
        <a:lstStyle/>
        <a:p>
          <a:endParaRPr lang="ru-RU"/>
        </a:p>
      </dgm:t>
    </dgm:pt>
    <dgm:pt modelId="{EF5AE971-D037-4B1F-9E7A-F955F03CD57D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электронные учебники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474806F-864C-4C9B-9527-FFD589C93654}" type="parTrans" cxnId="{D53E127E-1B9E-419E-B1CD-1A1B2DFC283A}">
      <dgm:prSet/>
      <dgm:spPr>
        <a:ln w="12700"/>
      </dgm:spPr>
      <dgm:t>
        <a:bodyPr/>
        <a:lstStyle/>
        <a:p>
          <a:endParaRPr lang="ru-RU"/>
        </a:p>
      </dgm:t>
    </dgm:pt>
    <dgm:pt modelId="{A95D11B7-39B5-412A-A7CA-8047B98A6675}" type="sibTrans" cxnId="{D53E127E-1B9E-419E-B1CD-1A1B2DFC283A}">
      <dgm:prSet/>
      <dgm:spPr/>
      <dgm:t>
        <a:bodyPr/>
        <a:lstStyle/>
        <a:p>
          <a:endParaRPr lang="ru-RU"/>
        </a:p>
      </dgm:t>
    </dgm:pt>
    <dgm:pt modelId="{D027B0E2-F152-4960-9424-EB6568E10B2D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доступ к национальной электронной библиотеке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FD02A12-7C4E-4ABF-BF96-8EEC1E3CC491}" type="parTrans" cxnId="{AC6CD656-38D0-4B4C-9DBA-5DF76DC6C6EA}">
      <dgm:prSet/>
      <dgm:spPr>
        <a:ln w="12700"/>
      </dgm:spPr>
      <dgm:t>
        <a:bodyPr/>
        <a:lstStyle/>
        <a:p>
          <a:endParaRPr lang="ru-RU"/>
        </a:p>
      </dgm:t>
    </dgm:pt>
    <dgm:pt modelId="{8F4DC9FA-B1A6-4019-8C5A-86CEE69822B8}" type="sibTrans" cxnId="{AC6CD656-38D0-4B4C-9DBA-5DF76DC6C6EA}">
      <dgm:prSet/>
      <dgm:spPr/>
      <dgm:t>
        <a:bodyPr/>
        <a:lstStyle/>
        <a:p>
          <a:endParaRPr lang="ru-RU"/>
        </a:p>
      </dgm:t>
    </dgm:pt>
    <dgm:pt modelId="{EE5327D1-6F4C-4EAB-9E74-3FCCB5683533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дистанционные консультации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61531A4-5AF3-4F87-8856-787CF269052C}" type="parTrans" cxnId="{0560DF70-CA3D-48DC-8258-F5E3DF767158}">
      <dgm:prSet/>
      <dgm:spPr>
        <a:ln w="12700"/>
      </dgm:spPr>
      <dgm:t>
        <a:bodyPr/>
        <a:lstStyle/>
        <a:p>
          <a:endParaRPr lang="ru-RU"/>
        </a:p>
      </dgm:t>
    </dgm:pt>
    <dgm:pt modelId="{8F9CC7FE-9A67-4D75-A914-B75886093D46}" type="sibTrans" cxnId="{0560DF70-CA3D-48DC-8258-F5E3DF767158}">
      <dgm:prSet/>
      <dgm:spPr/>
      <dgm:t>
        <a:bodyPr/>
        <a:lstStyle/>
        <a:p>
          <a:endParaRPr lang="ru-RU"/>
        </a:p>
      </dgm:t>
    </dgm:pt>
    <dgm:pt modelId="{FD7D5F7A-0948-4357-B0D7-B900545A743D}">
      <dgm:prSet phldrT="[Текст]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3A9F3AE-0CAA-47D8-9335-E73CC42D814A}" type="parTrans" cxnId="{90E6795F-CFFB-4124-A819-F0A6BE66024A}">
      <dgm:prSet/>
      <dgm:spPr/>
      <dgm:t>
        <a:bodyPr/>
        <a:lstStyle/>
        <a:p>
          <a:endParaRPr lang="ru-RU"/>
        </a:p>
      </dgm:t>
    </dgm:pt>
    <dgm:pt modelId="{833B6996-8B10-4BFF-91D2-40E3DEC4C204}" type="sibTrans" cxnId="{90E6795F-CFFB-4124-A819-F0A6BE66024A}">
      <dgm:prSet/>
      <dgm:spPr/>
      <dgm:t>
        <a:bodyPr/>
        <a:lstStyle/>
        <a:p>
          <a:endParaRPr lang="ru-RU"/>
        </a:p>
      </dgm:t>
    </dgm:pt>
    <dgm:pt modelId="{33BC0891-5EDD-4E81-9077-FE282B19127F}">
      <dgm:prSet phldrT="[Текст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sz="1200" b="1" dirty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</dgm:t>
    </dgm:pt>
    <dgm:pt modelId="{0A3CC2C7-B8A8-43FA-9873-250FD28ACD0E}" type="sibTrans" cxnId="{31DF2BEC-78A3-427D-885A-FD1DA13FB888}">
      <dgm:prSet/>
      <dgm:spPr/>
      <dgm:t>
        <a:bodyPr/>
        <a:lstStyle/>
        <a:p>
          <a:endParaRPr lang="ru-RU"/>
        </a:p>
      </dgm:t>
    </dgm:pt>
    <dgm:pt modelId="{BC46651B-6E74-4E8D-B31C-B9D6062C1BA7}" type="parTrans" cxnId="{31DF2BEC-78A3-427D-885A-FD1DA13FB888}">
      <dgm:prSet/>
      <dgm:spPr/>
      <dgm:t>
        <a:bodyPr/>
        <a:lstStyle/>
        <a:p>
          <a:endParaRPr lang="ru-RU"/>
        </a:p>
      </dgm:t>
    </dgm:pt>
    <dgm:pt modelId="{B64D5DF8-E892-4B25-B70D-4C55F4D903E7}">
      <dgm:prSet phldrT="[Текст]" custT="1"/>
      <dgm:spPr/>
      <dgm:t>
        <a:bodyPr/>
        <a:lstStyle/>
        <a:p>
          <a:r>
            <a:rPr lang="en-US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IT</a:t>
          </a:r>
          <a:r>
            <a:rPr lang="ru-RU" sz="9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>-технологии</a:t>
          </a:r>
          <a:endParaRPr lang="ru-RU" sz="900" b="1" dirty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539B92-5AA7-465B-9EC6-A427432208A3}" type="parTrans" cxnId="{42B8006A-339E-45E0-83DB-A5D135335D14}">
      <dgm:prSet/>
      <dgm:spPr>
        <a:ln w="3175"/>
      </dgm:spPr>
      <dgm:t>
        <a:bodyPr/>
        <a:lstStyle/>
        <a:p>
          <a:endParaRPr lang="ru-RU"/>
        </a:p>
      </dgm:t>
    </dgm:pt>
    <dgm:pt modelId="{FAA00EB0-9A20-435E-9576-44ED5CFFCBD9}" type="sibTrans" cxnId="{42B8006A-339E-45E0-83DB-A5D135335D14}">
      <dgm:prSet/>
      <dgm:spPr/>
      <dgm:t>
        <a:bodyPr/>
        <a:lstStyle/>
        <a:p>
          <a:endParaRPr lang="ru-RU"/>
        </a:p>
      </dgm:t>
    </dgm:pt>
    <dgm:pt modelId="{9EC42018-49A7-4C58-8E61-DF19C4A64D8B}" type="pres">
      <dgm:prSet presAssocID="{4F278751-E8E2-4A75-AE4C-CA00BCADAEF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E33EF2-86F5-4BAC-9B31-0F545C8EE730}" type="pres">
      <dgm:prSet presAssocID="{33BC0891-5EDD-4E81-9077-FE282B19127F}" presName="centerShape" presStyleLbl="node0" presStyleIdx="0" presStyleCnt="1" custScaleX="148689" custScaleY="130484"/>
      <dgm:spPr/>
      <dgm:t>
        <a:bodyPr/>
        <a:lstStyle/>
        <a:p>
          <a:endParaRPr lang="ru-RU"/>
        </a:p>
      </dgm:t>
    </dgm:pt>
    <dgm:pt modelId="{FB5E8BD0-39A1-4015-8C4D-8E97B3FC1FB1}" type="pres">
      <dgm:prSet presAssocID="{269E369B-37CA-42F2-ABB9-1FB58972FB71}" presName="Name9" presStyleLbl="parChTrans1D2" presStyleIdx="0" presStyleCnt="8"/>
      <dgm:spPr/>
      <dgm:t>
        <a:bodyPr/>
        <a:lstStyle/>
        <a:p>
          <a:endParaRPr lang="ru-RU"/>
        </a:p>
      </dgm:t>
    </dgm:pt>
    <dgm:pt modelId="{76EF717E-7CCE-4680-952F-CC1781B7FB68}" type="pres">
      <dgm:prSet presAssocID="{269E369B-37CA-42F2-ABB9-1FB58972FB71}" presName="connTx" presStyleLbl="parChTrans1D2" presStyleIdx="0" presStyleCnt="8"/>
      <dgm:spPr/>
      <dgm:t>
        <a:bodyPr/>
        <a:lstStyle/>
        <a:p>
          <a:endParaRPr lang="ru-RU"/>
        </a:p>
      </dgm:t>
    </dgm:pt>
    <dgm:pt modelId="{5ECB8B5A-485D-4009-86BA-2EFBA73C3EFA}" type="pres">
      <dgm:prSet presAssocID="{E0D24C27-E9E0-43D3-8E16-2CFD30952422}" presName="node" presStyleLbl="node1" presStyleIdx="0" presStyleCnt="8" custScaleX="188198" custRadScaleRad="101156" custRadScaleInc="2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C4B169-420B-4C97-86DA-DFE84F87F141}" type="pres">
      <dgm:prSet presAssocID="{36615EDB-3882-4425-9BB6-F0FFD99B0D91}" presName="Name9" presStyleLbl="parChTrans1D2" presStyleIdx="1" presStyleCnt="8"/>
      <dgm:spPr/>
      <dgm:t>
        <a:bodyPr/>
        <a:lstStyle/>
        <a:p>
          <a:endParaRPr lang="ru-RU"/>
        </a:p>
      </dgm:t>
    </dgm:pt>
    <dgm:pt modelId="{64F2EFF2-5F5C-443C-B935-C9224E18A97C}" type="pres">
      <dgm:prSet presAssocID="{36615EDB-3882-4425-9BB6-F0FFD99B0D91}" presName="connTx" presStyleLbl="parChTrans1D2" presStyleIdx="1" presStyleCnt="8"/>
      <dgm:spPr/>
      <dgm:t>
        <a:bodyPr/>
        <a:lstStyle/>
        <a:p>
          <a:endParaRPr lang="ru-RU"/>
        </a:p>
      </dgm:t>
    </dgm:pt>
    <dgm:pt modelId="{C04D4DA6-E565-4EA7-8CE5-0B0D157D3876}" type="pres">
      <dgm:prSet presAssocID="{A215EC1D-2F2B-4542-AF0E-FAA460681BCA}" presName="node" presStyleLbl="node1" presStyleIdx="1" presStyleCnt="8" custScaleX="178523" custRadScaleRad="130813" custRadScaleInc="596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3B687-7E73-4E38-AF36-1D7C30DBABB8}" type="pres">
      <dgm:prSet presAssocID="{FD9DC82F-5080-44A6-9BA6-0BA99210D22C}" presName="Name9" presStyleLbl="parChTrans1D2" presStyleIdx="2" presStyleCnt="8"/>
      <dgm:spPr/>
      <dgm:t>
        <a:bodyPr/>
        <a:lstStyle/>
        <a:p>
          <a:endParaRPr lang="ru-RU"/>
        </a:p>
      </dgm:t>
    </dgm:pt>
    <dgm:pt modelId="{9DC6BAE0-FA4B-4DA2-AB34-71D70823D5E7}" type="pres">
      <dgm:prSet presAssocID="{FD9DC82F-5080-44A6-9BA6-0BA99210D22C}" presName="connTx" presStyleLbl="parChTrans1D2" presStyleIdx="2" presStyleCnt="8"/>
      <dgm:spPr/>
      <dgm:t>
        <a:bodyPr/>
        <a:lstStyle/>
        <a:p>
          <a:endParaRPr lang="ru-RU"/>
        </a:p>
      </dgm:t>
    </dgm:pt>
    <dgm:pt modelId="{F200319F-2730-46A9-9406-C4648D665348}" type="pres">
      <dgm:prSet presAssocID="{079B0FFB-F6EA-420C-AE50-72E6D58F096F}" presName="node" presStyleLbl="node1" presStyleIdx="2" presStyleCnt="8" custScaleX="179246" custRadScaleRad="144325" custRadScaleInc="58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D49E5E-8C8A-488F-9A77-B3F209403F14}" type="pres">
      <dgm:prSet presAssocID="{BBF863C1-4F23-4FE0-9443-5819B492FEAC}" presName="Name9" presStyleLbl="parChTrans1D2" presStyleIdx="3" presStyleCnt="8"/>
      <dgm:spPr/>
      <dgm:t>
        <a:bodyPr/>
        <a:lstStyle/>
        <a:p>
          <a:endParaRPr lang="ru-RU"/>
        </a:p>
      </dgm:t>
    </dgm:pt>
    <dgm:pt modelId="{498A8EFC-F4DE-4400-9532-874168AE3374}" type="pres">
      <dgm:prSet presAssocID="{BBF863C1-4F23-4FE0-9443-5819B492FEAC}" presName="connTx" presStyleLbl="parChTrans1D2" presStyleIdx="3" presStyleCnt="8"/>
      <dgm:spPr/>
      <dgm:t>
        <a:bodyPr/>
        <a:lstStyle/>
        <a:p>
          <a:endParaRPr lang="ru-RU"/>
        </a:p>
      </dgm:t>
    </dgm:pt>
    <dgm:pt modelId="{D7965F51-5198-4209-BAD2-64189F78DF51}" type="pres">
      <dgm:prSet presAssocID="{A1E16149-6D40-45F8-BA13-55A09AB68545}" presName="node" presStyleLbl="node1" presStyleIdx="3" presStyleCnt="8" custScaleX="209513" custRadScaleRad="146262" custRadScaleInc="-49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20BD5-A9F6-4E75-9567-A519E2A1F87F}" type="pres">
      <dgm:prSet presAssocID="{B474806F-864C-4C9B-9527-FFD589C93654}" presName="Name9" presStyleLbl="parChTrans1D2" presStyleIdx="4" presStyleCnt="8"/>
      <dgm:spPr/>
      <dgm:t>
        <a:bodyPr/>
        <a:lstStyle/>
        <a:p>
          <a:endParaRPr lang="ru-RU"/>
        </a:p>
      </dgm:t>
    </dgm:pt>
    <dgm:pt modelId="{0073C638-8B5E-4347-AAFA-3D2905BE786F}" type="pres">
      <dgm:prSet presAssocID="{B474806F-864C-4C9B-9527-FFD589C93654}" presName="connTx" presStyleLbl="parChTrans1D2" presStyleIdx="4" presStyleCnt="8"/>
      <dgm:spPr/>
      <dgm:t>
        <a:bodyPr/>
        <a:lstStyle/>
        <a:p>
          <a:endParaRPr lang="ru-RU"/>
        </a:p>
      </dgm:t>
    </dgm:pt>
    <dgm:pt modelId="{AB612147-5EF7-4CDD-8AA6-E1CF7D4A67EB}" type="pres">
      <dgm:prSet presAssocID="{EF5AE971-D037-4B1F-9E7A-F955F03CD57D}" presName="node" presStyleLbl="node1" presStyleIdx="4" presStyleCnt="8" custScaleX="165135" custRadScaleRad="101211" custRadScaleInc="-2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3545F2-00AC-4724-99CB-045CF51B235B}" type="pres">
      <dgm:prSet presAssocID="{8FD02A12-7C4E-4ABF-BF96-8EEC1E3CC491}" presName="Name9" presStyleLbl="parChTrans1D2" presStyleIdx="5" presStyleCnt="8"/>
      <dgm:spPr/>
      <dgm:t>
        <a:bodyPr/>
        <a:lstStyle/>
        <a:p>
          <a:endParaRPr lang="ru-RU"/>
        </a:p>
      </dgm:t>
    </dgm:pt>
    <dgm:pt modelId="{8BD02C8E-AFBC-443C-93E3-104E44225D5C}" type="pres">
      <dgm:prSet presAssocID="{8FD02A12-7C4E-4ABF-BF96-8EEC1E3CC491}" presName="connTx" presStyleLbl="parChTrans1D2" presStyleIdx="5" presStyleCnt="8"/>
      <dgm:spPr/>
      <dgm:t>
        <a:bodyPr/>
        <a:lstStyle/>
        <a:p>
          <a:endParaRPr lang="ru-RU"/>
        </a:p>
      </dgm:t>
    </dgm:pt>
    <dgm:pt modelId="{46FB7D54-5E07-4C80-B038-6339278DDBC2}" type="pres">
      <dgm:prSet presAssocID="{D027B0E2-F152-4960-9424-EB6568E10B2D}" presName="node" presStyleLbl="node1" presStyleIdx="5" presStyleCnt="8" custScaleX="186088" custRadScaleRad="148017" custRadScaleInc="51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39A5F-19DD-4007-81F7-F5ACA8006760}" type="pres">
      <dgm:prSet presAssocID="{861531A4-5AF3-4F87-8856-787CF269052C}" presName="Name9" presStyleLbl="parChTrans1D2" presStyleIdx="6" presStyleCnt="8"/>
      <dgm:spPr/>
      <dgm:t>
        <a:bodyPr/>
        <a:lstStyle/>
        <a:p>
          <a:endParaRPr lang="ru-RU"/>
        </a:p>
      </dgm:t>
    </dgm:pt>
    <dgm:pt modelId="{FE653F5A-CAA1-4BAB-A00A-C96DF2EE5405}" type="pres">
      <dgm:prSet presAssocID="{861531A4-5AF3-4F87-8856-787CF269052C}" presName="connTx" presStyleLbl="parChTrans1D2" presStyleIdx="6" presStyleCnt="8"/>
      <dgm:spPr/>
      <dgm:t>
        <a:bodyPr/>
        <a:lstStyle/>
        <a:p>
          <a:endParaRPr lang="ru-RU"/>
        </a:p>
      </dgm:t>
    </dgm:pt>
    <dgm:pt modelId="{C5174BD5-AD88-46B0-8D2A-4E5229082075}" type="pres">
      <dgm:prSet presAssocID="{EE5327D1-6F4C-4EAB-9E74-3FCCB5683533}" presName="node" presStyleLbl="node1" presStyleIdx="6" presStyleCnt="8" custScaleX="200108" custRadScaleRad="138975" custRadScaleInc="5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45534E-D3BA-46A5-BF56-111C857D950A}" type="pres">
      <dgm:prSet presAssocID="{59539B92-5AA7-465B-9EC6-A427432208A3}" presName="Name9" presStyleLbl="parChTrans1D2" presStyleIdx="7" presStyleCnt="8"/>
      <dgm:spPr/>
      <dgm:t>
        <a:bodyPr/>
        <a:lstStyle/>
        <a:p>
          <a:endParaRPr lang="ru-RU"/>
        </a:p>
      </dgm:t>
    </dgm:pt>
    <dgm:pt modelId="{8D2B223A-E802-4A5B-A593-0F9ADEF6CAED}" type="pres">
      <dgm:prSet presAssocID="{59539B92-5AA7-465B-9EC6-A427432208A3}" presName="connTx" presStyleLbl="parChTrans1D2" presStyleIdx="7" presStyleCnt="8"/>
      <dgm:spPr/>
      <dgm:t>
        <a:bodyPr/>
        <a:lstStyle/>
        <a:p>
          <a:endParaRPr lang="ru-RU"/>
        </a:p>
      </dgm:t>
    </dgm:pt>
    <dgm:pt modelId="{320FD27A-74AF-46B1-AC95-7512A1252B79}" type="pres">
      <dgm:prSet presAssocID="{B64D5DF8-E892-4B25-B70D-4C55F4D903E7}" presName="node" presStyleLbl="node1" presStyleIdx="7" presStyleCnt="8" custScaleX="187939" custRadScaleRad="138495" custRadScaleInc="-54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E6A3E7-4D10-41F3-83FF-788EE276AF5C}" srcId="{33BC0891-5EDD-4E81-9077-FE282B19127F}" destId="{A215EC1D-2F2B-4542-AF0E-FAA460681BCA}" srcOrd="1" destOrd="0" parTransId="{36615EDB-3882-4425-9BB6-F0FFD99B0D91}" sibTransId="{22A97B2A-256C-465E-829B-D51040D6CD99}"/>
    <dgm:cxn modelId="{6D94ACD1-E5D1-46B6-9DE9-349B79A886EB}" type="presOf" srcId="{59539B92-5AA7-465B-9EC6-A427432208A3}" destId="{1B45534E-D3BA-46A5-BF56-111C857D950A}" srcOrd="0" destOrd="0" presId="urn:microsoft.com/office/officeart/2005/8/layout/radial1"/>
    <dgm:cxn modelId="{7F6228F5-9691-4EF1-8F0C-1F5A3D2FBD77}" type="presOf" srcId="{E0D24C27-E9E0-43D3-8E16-2CFD30952422}" destId="{5ECB8B5A-485D-4009-86BA-2EFBA73C3EFA}" srcOrd="0" destOrd="0" presId="urn:microsoft.com/office/officeart/2005/8/layout/radial1"/>
    <dgm:cxn modelId="{203D722C-FBDF-4E86-B89D-F3AD21B49ABA}" type="presOf" srcId="{861531A4-5AF3-4F87-8856-787CF269052C}" destId="{FE653F5A-CAA1-4BAB-A00A-C96DF2EE5405}" srcOrd="1" destOrd="0" presId="urn:microsoft.com/office/officeart/2005/8/layout/radial1"/>
    <dgm:cxn modelId="{341273BE-74B6-457D-B5FF-3B783D6F11E3}" type="presOf" srcId="{EE5327D1-6F4C-4EAB-9E74-3FCCB5683533}" destId="{C5174BD5-AD88-46B0-8D2A-4E5229082075}" srcOrd="0" destOrd="0" presId="urn:microsoft.com/office/officeart/2005/8/layout/radial1"/>
    <dgm:cxn modelId="{FB117540-F0B0-4BC5-BDE3-8BD957391BE7}" type="presOf" srcId="{36615EDB-3882-4425-9BB6-F0FFD99B0D91}" destId="{64F2EFF2-5F5C-443C-B935-C9224E18A97C}" srcOrd="1" destOrd="0" presId="urn:microsoft.com/office/officeart/2005/8/layout/radial1"/>
    <dgm:cxn modelId="{BC052539-A7EC-48FF-902D-9A2070ED0B77}" type="presOf" srcId="{FD9DC82F-5080-44A6-9BA6-0BA99210D22C}" destId="{9DC6BAE0-FA4B-4DA2-AB34-71D70823D5E7}" srcOrd="1" destOrd="0" presId="urn:microsoft.com/office/officeart/2005/8/layout/radial1"/>
    <dgm:cxn modelId="{EA788FE6-055D-4810-9980-E39E783A01BC}" type="presOf" srcId="{8FD02A12-7C4E-4ABF-BF96-8EEC1E3CC491}" destId="{F63545F2-00AC-4724-99CB-045CF51B235B}" srcOrd="0" destOrd="0" presId="urn:microsoft.com/office/officeart/2005/8/layout/radial1"/>
    <dgm:cxn modelId="{42D681EE-8639-4C0D-989A-C978F413BE36}" type="presOf" srcId="{A1E16149-6D40-45F8-BA13-55A09AB68545}" destId="{D7965F51-5198-4209-BAD2-64189F78DF51}" srcOrd="0" destOrd="0" presId="urn:microsoft.com/office/officeart/2005/8/layout/radial1"/>
    <dgm:cxn modelId="{CAEF3CC3-3199-48E5-BC90-E935381DC892}" type="presOf" srcId="{269E369B-37CA-42F2-ABB9-1FB58972FB71}" destId="{76EF717E-7CCE-4680-952F-CC1781B7FB68}" srcOrd="1" destOrd="0" presId="urn:microsoft.com/office/officeart/2005/8/layout/radial1"/>
    <dgm:cxn modelId="{140DBED8-63F7-470F-9543-57BCB00CAF87}" type="presOf" srcId="{4F278751-E8E2-4A75-AE4C-CA00BCADAEF6}" destId="{9EC42018-49A7-4C58-8E61-DF19C4A64D8B}" srcOrd="0" destOrd="0" presId="urn:microsoft.com/office/officeart/2005/8/layout/radial1"/>
    <dgm:cxn modelId="{F01469B0-702D-4574-880C-8BCAC232FD1B}" type="presOf" srcId="{FD9DC82F-5080-44A6-9BA6-0BA99210D22C}" destId="{BED3B687-7E73-4E38-AF36-1D7C30DBABB8}" srcOrd="0" destOrd="0" presId="urn:microsoft.com/office/officeart/2005/8/layout/radial1"/>
    <dgm:cxn modelId="{422D69FA-8254-4FE5-9402-5B637C1DBC81}" type="presOf" srcId="{33BC0891-5EDD-4E81-9077-FE282B19127F}" destId="{42E33EF2-86F5-4BAC-9B31-0F545C8EE730}" srcOrd="0" destOrd="0" presId="urn:microsoft.com/office/officeart/2005/8/layout/radial1"/>
    <dgm:cxn modelId="{50FDCA43-518A-426A-936C-BA63B79B03E9}" type="presOf" srcId="{B474806F-864C-4C9B-9527-FFD589C93654}" destId="{C0A20BD5-A9F6-4E75-9567-A519E2A1F87F}" srcOrd="0" destOrd="0" presId="urn:microsoft.com/office/officeart/2005/8/layout/radial1"/>
    <dgm:cxn modelId="{C2FECE7A-E633-47D1-ACD7-EE58D2E034BF}" type="presOf" srcId="{BBF863C1-4F23-4FE0-9443-5819B492FEAC}" destId="{42D49E5E-8C8A-488F-9A77-B3F209403F14}" srcOrd="0" destOrd="0" presId="urn:microsoft.com/office/officeart/2005/8/layout/radial1"/>
    <dgm:cxn modelId="{EDA7DE47-3183-4368-9637-696A89B013FB}" type="presOf" srcId="{079B0FFB-F6EA-420C-AE50-72E6D58F096F}" destId="{F200319F-2730-46A9-9406-C4648D665348}" srcOrd="0" destOrd="0" presId="urn:microsoft.com/office/officeart/2005/8/layout/radial1"/>
    <dgm:cxn modelId="{EB5EC7D3-303F-489C-BE44-1EF2381C2EAA}" type="presOf" srcId="{D027B0E2-F152-4960-9424-EB6568E10B2D}" destId="{46FB7D54-5E07-4C80-B038-6339278DDBC2}" srcOrd="0" destOrd="0" presId="urn:microsoft.com/office/officeart/2005/8/layout/radial1"/>
    <dgm:cxn modelId="{42B8006A-339E-45E0-83DB-A5D135335D14}" srcId="{33BC0891-5EDD-4E81-9077-FE282B19127F}" destId="{B64D5DF8-E892-4B25-B70D-4C55F4D903E7}" srcOrd="7" destOrd="0" parTransId="{59539B92-5AA7-465B-9EC6-A427432208A3}" sibTransId="{FAA00EB0-9A20-435E-9576-44ED5CFFCBD9}"/>
    <dgm:cxn modelId="{D53E127E-1B9E-419E-B1CD-1A1B2DFC283A}" srcId="{33BC0891-5EDD-4E81-9077-FE282B19127F}" destId="{EF5AE971-D037-4B1F-9E7A-F955F03CD57D}" srcOrd="4" destOrd="0" parTransId="{B474806F-864C-4C9B-9527-FFD589C93654}" sibTransId="{A95D11B7-39B5-412A-A7CA-8047B98A6675}"/>
    <dgm:cxn modelId="{D0C5360F-4182-437D-9376-B8715F9C6A06}" type="presOf" srcId="{36615EDB-3882-4425-9BB6-F0FFD99B0D91}" destId="{E6C4B169-420B-4C97-86DA-DFE84F87F141}" srcOrd="0" destOrd="0" presId="urn:microsoft.com/office/officeart/2005/8/layout/radial1"/>
    <dgm:cxn modelId="{50FE4B00-4951-4636-A624-CD1C8BFABF0C}" type="presOf" srcId="{59539B92-5AA7-465B-9EC6-A427432208A3}" destId="{8D2B223A-E802-4A5B-A593-0F9ADEF6CAED}" srcOrd="1" destOrd="0" presId="urn:microsoft.com/office/officeart/2005/8/layout/radial1"/>
    <dgm:cxn modelId="{374BE83F-D704-4E1B-B582-34DA17422C00}" type="presOf" srcId="{B474806F-864C-4C9B-9527-FFD589C93654}" destId="{0073C638-8B5E-4347-AAFA-3D2905BE786F}" srcOrd="1" destOrd="0" presId="urn:microsoft.com/office/officeart/2005/8/layout/radial1"/>
    <dgm:cxn modelId="{AC6CD656-38D0-4B4C-9DBA-5DF76DC6C6EA}" srcId="{33BC0891-5EDD-4E81-9077-FE282B19127F}" destId="{D027B0E2-F152-4960-9424-EB6568E10B2D}" srcOrd="5" destOrd="0" parTransId="{8FD02A12-7C4E-4ABF-BF96-8EEC1E3CC491}" sibTransId="{8F4DC9FA-B1A6-4019-8C5A-86CEE69822B8}"/>
    <dgm:cxn modelId="{CBDDCF48-2DD1-4730-9594-C038CF24315A}" type="presOf" srcId="{BBF863C1-4F23-4FE0-9443-5819B492FEAC}" destId="{498A8EFC-F4DE-4400-9532-874168AE3374}" srcOrd="1" destOrd="0" presId="urn:microsoft.com/office/officeart/2005/8/layout/radial1"/>
    <dgm:cxn modelId="{31DF2BEC-78A3-427D-885A-FD1DA13FB888}" srcId="{4F278751-E8E2-4A75-AE4C-CA00BCADAEF6}" destId="{33BC0891-5EDD-4E81-9077-FE282B19127F}" srcOrd="0" destOrd="0" parTransId="{BC46651B-6E74-4E8D-B31C-B9D6062C1BA7}" sibTransId="{0A3CC2C7-B8A8-43FA-9873-250FD28ACD0E}"/>
    <dgm:cxn modelId="{3D916CE7-C61B-4CA8-9623-0180ABAA4ABF}" type="presOf" srcId="{B64D5DF8-E892-4B25-B70D-4C55F4D903E7}" destId="{320FD27A-74AF-46B1-AC95-7512A1252B79}" srcOrd="0" destOrd="0" presId="urn:microsoft.com/office/officeart/2005/8/layout/radial1"/>
    <dgm:cxn modelId="{13D4E071-2F53-4E58-B3DF-03D683471FBE}" type="presOf" srcId="{861531A4-5AF3-4F87-8856-787CF269052C}" destId="{D5639A5F-19DD-4007-81F7-F5ACA8006760}" srcOrd="0" destOrd="0" presId="urn:microsoft.com/office/officeart/2005/8/layout/radial1"/>
    <dgm:cxn modelId="{4F565919-1ABF-4100-98A0-EE6140CAAD7D}" type="presOf" srcId="{269E369B-37CA-42F2-ABB9-1FB58972FB71}" destId="{FB5E8BD0-39A1-4015-8C4D-8E97B3FC1FB1}" srcOrd="0" destOrd="0" presId="urn:microsoft.com/office/officeart/2005/8/layout/radial1"/>
    <dgm:cxn modelId="{F1C4F27E-0CBB-48A4-9E25-301610C4A728}" type="presOf" srcId="{A215EC1D-2F2B-4542-AF0E-FAA460681BCA}" destId="{C04D4DA6-E565-4EA7-8CE5-0B0D157D3876}" srcOrd="0" destOrd="0" presId="urn:microsoft.com/office/officeart/2005/8/layout/radial1"/>
    <dgm:cxn modelId="{823C152C-9F21-4A11-90DC-AD26246D76CD}" srcId="{33BC0891-5EDD-4E81-9077-FE282B19127F}" destId="{A1E16149-6D40-45F8-BA13-55A09AB68545}" srcOrd="3" destOrd="0" parTransId="{BBF863C1-4F23-4FE0-9443-5819B492FEAC}" sibTransId="{DD0C32DF-25DE-43C5-B1B0-069ABEF3C4BE}"/>
    <dgm:cxn modelId="{A199D057-1494-49BB-B03C-AAA4311E9E7B}" type="presOf" srcId="{8FD02A12-7C4E-4ABF-BF96-8EEC1E3CC491}" destId="{8BD02C8E-AFBC-443C-93E3-104E44225D5C}" srcOrd="1" destOrd="0" presId="urn:microsoft.com/office/officeart/2005/8/layout/radial1"/>
    <dgm:cxn modelId="{90E6795F-CFFB-4124-A819-F0A6BE66024A}" srcId="{4F278751-E8E2-4A75-AE4C-CA00BCADAEF6}" destId="{FD7D5F7A-0948-4357-B0D7-B900545A743D}" srcOrd="1" destOrd="0" parTransId="{03A9F3AE-0CAA-47D8-9335-E73CC42D814A}" sibTransId="{833B6996-8B10-4BFF-91D2-40E3DEC4C204}"/>
    <dgm:cxn modelId="{CBE74A70-95D0-4E95-BDEA-9BF746FBF1F6}" srcId="{33BC0891-5EDD-4E81-9077-FE282B19127F}" destId="{079B0FFB-F6EA-420C-AE50-72E6D58F096F}" srcOrd="2" destOrd="0" parTransId="{FD9DC82F-5080-44A6-9BA6-0BA99210D22C}" sibTransId="{E7865817-D7A7-49E9-9F0F-1EEB9F2EB7A5}"/>
    <dgm:cxn modelId="{0560DF70-CA3D-48DC-8258-F5E3DF767158}" srcId="{33BC0891-5EDD-4E81-9077-FE282B19127F}" destId="{EE5327D1-6F4C-4EAB-9E74-3FCCB5683533}" srcOrd="6" destOrd="0" parTransId="{861531A4-5AF3-4F87-8856-787CF269052C}" sibTransId="{8F9CC7FE-9A67-4D75-A914-B75886093D46}"/>
    <dgm:cxn modelId="{B32F2ADA-FA9B-4D49-B4E1-F7D46D104B8C}" type="presOf" srcId="{EF5AE971-D037-4B1F-9E7A-F955F03CD57D}" destId="{AB612147-5EF7-4CDD-8AA6-E1CF7D4A67EB}" srcOrd="0" destOrd="0" presId="urn:microsoft.com/office/officeart/2005/8/layout/radial1"/>
    <dgm:cxn modelId="{FBA49248-C094-40F7-A660-AAAA71B1D425}" srcId="{33BC0891-5EDD-4E81-9077-FE282B19127F}" destId="{E0D24C27-E9E0-43D3-8E16-2CFD30952422}" srcOrd="0" destOrd="0" parTransId="{269E369B-37CA-42F2-ABB9-1FB58972FB71}" sibTransId="{FF9AE93A-5AB2-4F37-B5A0-F13E71AAE100}"/>
    <dgm:cxn modelId="{83BE97D6-E5B9-4DDB-87EC-AAD62C103D9E}" type="presParOf" srcId="{9EC42018-49A7-4C58-8E61-DF19C4A64D8B}" destId="{42E33EF2-86F5-4BAC-9B31-0F545C8EE730}" srcOrd="0" destOrd="0" presId="urn:microsoft.com/office/officeart/2005/8/layout/radial1"/>
    <dgm:cxn modelId="{BD4385E8-923F-4AEE-9DFC-8FCAD30EDE80}" type="presParOf" srcId="{9EC42018-49A7-4C58-8E61-DF19C4A64D8B}" destId="{FB5E8BD0-39A1-4015-8C4D-8E97B3FC1FB1}" srcOrd="1" destOrd="0" presId="urn:microsoft.com/office/officeart/2005/8/layout/radial1"/>
    <dgm:cxn modelId="{0346B956-FF81-4CAB-99F3-07C808A14A38}" type="presParOf" srcId="{FB5E8BD0-39A1-4015-8C4D-8E97B3FC1FB1}" destId="{76EF717E-7CCE-4680-952F-CC1781B7FB68}" srcOrd="0" destOrd="0" presId="urn:microsoft.com/office/officeart/2005/8/layout/radial1"/>
    <dgm:cxn modelId="{AFCF65B7-1E60-4DA8-B55F-24309BE4F5B3}" type="presParOf" srcId="{9EC42018-49A7-4C58-8E61-DF19C4A64D8B}" destId="{5ECB8B5A-485D-4009-86BA-2EFBA73C3EFA}" srcOrd="2" destOrd="0" presId="urn:microsoft.com/office/officeart/2005/8/layout/radial1"/>
    <dgm:cxn modelId="{C10A2951-A4E6-452B-972B-53E1B3622208}" type="presParOf" srcId="{9EC42018-49A7-4C58-8E61-DF19C4A64D8B}" destId="{E6C4B169-420B-4C97-86DA-DFE84F87F141}" srcOrd="3" destOrd="0" presId="urn:microsoft.com/office/officeart/2005/8/layout/radial1"/>
    <dgm:cxn modelId="{CF988BAF-2535-41B5-9656-CDD6092A3938}" type="presParOf" srcId="{E6C4B169-420B-4C97-86DA-DFE84F87F141}" destId="{64F2EFF2-5F5C-443C-B935-C9224E18A97C}" srcOrd="0" destOrd="0" presId="urn:microsoft.com/office/officeart/2005/8/layout/radial1"/>
    <dgm:cxn modelId="{96CAB6C0-65B1-4844-9955-A09317A4CBA7}" type="presParOf" srcId="{9EC42018-49A7-4C58-8E61-DF19C4A64D8B}" destId="{C04D4DA6-E565-4EA7-8CE5-0B0D157D3876}" srcOrd="4" destOrd="0" presId="urn:microsoft.com/office/officeart/2005/8/layout/radial1"/>
    <dgm:cxn modelId="{775F266F-31DA-4E07-AC99-6ADA765567DE}" type="presParOf" srcId="{9EC42018-49A7-4C58-8E61-DF19C4A64D8B}" destId="{BED3B687-7E73-4E38-AF36-1D7C30DBABB8}" srcOrd="5" destOrd="0" presId="urn:microsoft.com/office/officeart/2005/8/layout/radial1"/>
    <dgm:cxn modelId="{4685D56F-0179-4175-B64C-CECD6CBB4270}" type="presParOf" srcId="{BED3B687-7E73-4E38-AF36-1D7C30DBABB8}" destId="{9DC6BAE0-FA4B-4DA2-AB34-71D70823D5E7}" srcOrd="0" destOrd="0" presId="urn:microsoft.com/office/officeart/2005/8/layout/radial1"/>
    <dgm:cxn modelId="{FFBA6133-AB5D-458A-918C-E21E8313D280}" type="presParOf" srcId="{9EC42018-49A7-4C58-8E61-DF19C4A64D8B}" destId="{F200319F-2730-46A9-9406-C4648D665348}" srcOrd="6" destOrd="0" presId="urn:microsoft.com/office/officeart/2005/8/layout/radial1"/>
    <dgm:cxn modelId="{CB365A62-30B5-4058-A4E9-BD54C3FC1400}" type="presParOf" srcId="{9EC42018-49A7-4C58-8E61-DF19C4A64D8B}" destId="{42D49E5E-8C8A-488F-9A77-B3F209403F14}" srcOrd="7" destOrd="0" presId="urn:microsoft.com/office/officeart/2005/8/layout/radial1"/>
    <dgm:cxn modelId="{22D5153E-88D3-4E7D-9F11-EC2BB8B3E0ED}" type="presParOf" srcId="{42D49E5E-8C8A-488F-9A77-B3F209403F14}" destId="{498A8EFC-F4DE-4400-9532-874168AE3374}" srcOrd="0" destOrd="0" presId="urn:microsoft.com/office/officeart/2005/8/layout/radial1"/>
    <dgm:cxn modelId="{D47F8980-7BF7-4446-9203-877DBD909BC7}" type="presParOf" srcId="{9EC42018-49A7-4C58-8E61-DF19C4A64D8B}" destId="{D7965F51-5198-4209-BAD2-64189F78DF51}" srcOrd="8" destOrd="0" presId="urn:microsoft.com/office/officeart/2005/8/layout/radial1"/>
    <dgm:cxn modelId="{8BDB0B99-1E07-4746-B05E-30F5CAB5BB54}" type="presParOf" srcId="{9EC42018-49A7-4C58-8E61-DF19C4A64D8B}" destId="{C0A20BD5-A9F6-4E75-9567-A519E2A1F87F}" srcOrd="9" destOrd="0" presId="urn:microsoft.com/office/officeart/2005/8/layout/radial1"/>
    <dgm:cxn modelId="{E839CF6D-1909-4975-92EF-229EC03BF16F}" type="presParOf" srcId="{C0A20BD5-A9F6-4E75-9567-A519E2A1F87F}" destId="{0073C638-8B5E-4347-AAFA-3D2905BE786F}" srcOrd="0" destOrd="0" presId="urn:microsoft.com/office/officeart/2005/8/layout/radial1"/>
    <dgm:cxn modelId="{036A45C9-99D7-4900-95E1-267DA2E40830}" type="presParOf" srcId="{9EC42018-49A7-4C58-8E61-DF19C4A64D8B}" destId="{AB612147-5EF7-4CDD-8AA6-E1CF7D4A67EB}" srcOrd="10" destOrd="0" presId="urn:microsoft.com/office/officeart/2005/8/layout/radial1"/>
    <dgm:cxn modelId="{BEC3E53D-EF14-4ACC-B234-2E57A86E47E0}" type="presParOf" srcId="{9EC42018-49A7-4C58-8E61-DF19C4A64D8B}" destId="{F63545F2-00AC-4724-99CB-045CF51B235B}" srcOrd="11" destOrd="0" presId="urn:microsoft.com/office/officeart/2005/8/layout/radial1"/>
    <dgm:cxn modelId="{3EFE325A-E277-45B2-9FEA-7BBF1A13FC7A}" type="presParOf" srcId="{F63545F2-00AC-4724-99CB-045CF51B235B}" destId="{8BD02C8E-AFBC-443C-93E3-104E44225D5C}" srcOrd="0" destOrd="0" presId="urn:microsoft.com/office/officeart/2005/8/layout/radial1"/>
    <dgm:cxn modelId="{A4A83120-EFCB-4788-93F7-3E2C7B57648E}" type="presParOf" srcId="{9EC42018-49A7-4C58-8E61-DF19C4A64D8B}" destId="{46FB7D54-5E07-4C80-B038-6339278DDBC2}" srcOrd="12" destOrd="0" presId="urn:microsoft.com/office/officeart/2005/8/layout/radial1"/>
    <dgm:cxn modelId="{15521FD5-488A-487C-BA9F-5BDF1BBA1376}" type="presParOf" srcId="{9EC42018-49A7-4C58-8E61-DF19C4A64D8B}" destId="{D5639A5F-19DD-4007-81F7-F5ACA8006760}" srcOrd="13" destOrd="0" presId="urn:microsoft.com/office/officeart/2005/8/layout/radial1"/>
    <dgm:cxn modelId="{68B31A9C-BC16-467F-90C4-35ADA509C243}" type="presParOf" srcId="{D5639A5F-19DD-4007-81F7-F5ACA8006760}" destId="{FE653F5A-CAA1-4BAB-A00A-C96DF2EE5405}" srcOrd="0" destOrd="0" presId="urn:microsoft.com/office/officeart/2005/8/layout/radial1"/>
    <dgm:cxn modelId="{78A48616-6FEA-4602-B612-24943291F321}" type="presParOf" srcId="{9EC42018-49A7-4C58-8E61-DF19C4A64D8B}" destId="{C5174BD5-AD88-46B0-8D2A-4E5229082075}" srcOrd="14" destOrd="0" presId="urn:microsoft.com/office/officeart/2005/8/layout/radial1"/>
    <dgm:cxn modelId="{278FED4C-2563-4BF1-8395-62F41F8D8DBF}" type="presParOf" srcId="{9EC42018-49A7-4C58-8E61-DF19C4A64D8B}" destId="{1B45534E-D3BA-46A5-BF56-111C857D950A}" srcOrd="15" destOrd="0" presId="urn:microsoft.com/office/officeart/2005/8/layout/radial1"/>
    <dgm:cxn modelId="{469B89EB-FE34-4AE8-B274-B2C54029C26B}" type="presParOf" srcId="{1B45534E-D3BA-46A5-BF56-111C857D950A}" destId="{8D2B223A-E802-4A5B-A593-0F9ADEF6CAED}" srcOrd="0" destOrd="0" presId="urn:microsoft.com/office/officeart/2005/8/layout/radial1"/>
    <dgm:cxn modelId="{511E89A2-B0A8-42C3-93E3-41B13101D979}" type="presParOf" srcId="{9EC42018-49A7-4C58-8E61-DF19C4A64D8B}" destId="{320FD27A-74AF-46B1-AC95-7512A1252B79}" srcOrd="16" destOrd="0" presId="urn:microsoft.com/office/officeart/2005/8/layout/radial1"/>
  </dgm:cxnLst>
  <dgm:bg>
    <a:gradFill flip="none" rotWithShape="1">
      <a:gsLst>
        <a:gs pos="0">
          <a:schemeClr val="lt1">
            <a:hueOff val="0"/>
            <a:satOff val="0"/>
            <a:lumOff val="0"/>
            <a:shade val="51000"/>
            <a:satMod val="130000"/>
            <a:alpha val="0"/>
          </a:schemeClr>
        </a:gs>
        <a:gs pos="80000">
          <a:schemeClr val="lt1">
            <a:hueOff val="0"/>
            <a:satOff val="0"/>
            <a:lumOff val="0"/>
            <a:alphaOff val="0"/>
            <a:shade val="93000"/>
            <a:satMod val="130000"/>
          </a:schemeClr>
        </a:gs>
        <a:gs pos="100000">
          <a:schemeClr val="lt1">
            <a:hueOff val="0"/>
            <a:satOff val="0"/>
            <a:lumOff val="0"/>
            <a:alphaOff val="0"/>
            <a:shade val="94000"/>
            <a:satMod val="135000"/>
          </a:schemeClr>
        </a:gs>
      </a:gsLst>
      <a:lin ang="16200000" scaled="0"/>
      <a:tileRect/>
    </a:grad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A745AD-B235-4EF2-828B-78AA9F05DCB3}" type="doc">
      <dgm:prSet loTypeId="urn:microsoft.com/office/officeart/2005/8/layout/cycle4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1C78B9F-4971-435B-9367-281BA2361F8B}">
      <dgm:prSet phldrT="[Текст]" custT="1"/>
      <dgm:spPr/>
      <dgm:t>
        <a:bodyPr/>
        <a:lstStyle/>
        <a:p>
          <a:r>
            <a:rPr lang="ru-RU" sz="900" b="1" dirty="0" smtClean="0">
              <a:latin typeface="Times New Roman" pitchFamily="18" charset="0"/>
              <a:cs typeface="Times New Roman" pitchFamily="18" charset="0"/>
            </a:rPr>
            <a:t>ученик</a:t>
          </a:r>
          <a:endParaRPr lang="ru-RU" sz="900" b="1" dirty="0">
            <a:latin typeface="Times New Roman" pitchFamily="18" charset="0"/>
            <a:cs typeface="Times New Roman" pitchFamily="18" charset="0"/>
          </a:endParaRPr>
        </a:p>
      </dgm:t>
    </dgm:pt>
    <dgm:pt modelId="{18454DEF-2824-4E9B-B208-8593489561F8}" type="parTrans" cxnId="{EBA50CC8-0C0D-46ED-A9BC-1E298A3D7406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B18F508A-7E94-49DA-90AD-43BC7E4167AD}" type="sibTrans" cxnId="{EBA50CC8-0C0D-46ED-A9BC-1E298A3D7406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D1847933-7049-4A5A-9C78-ED823105C5C1}">
      <dgm:prSet phldrT="[Текст]" custT="1"/>
      <dgm:spPr/>
      <dgm:t>
        <a:bodyPr/>
        <a:lstStyle/>
        <a:p>
          <a:r>
            <a:rPr lang="ru-RU" sz="850" b="1" dirty="0" smtClean="0">
              <a:latin typeface="Times New Roman" pitchFamily="18" charset="0"/>
              <a:cs typeface="Times New Roman" pitchFamily="18" charset="0"/>
            </a:rPr>
            <a:t>родитель</a:t>
          </a:r>
          <a:endParaRPr lang="ru-RU" sz="850" b="1" dirty="0">
            <a:latin typeface="Times New Roman" pitchFamily="18" charset="0"/>
            <a:cs typeface="Times New Roman" pitchFamily="18" charset="0"/>
          </a:endParaRPr>
        </a:p>
      </dgm:t>
    </dgm:pt>
    <dgm:pt modelId="{DE704C9C-75D9-4D24-A599-5826B2798B10}" type="parTrans" cxnId="{36973BCB-3ADD-48C2-B64A-FB14393499C4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BB90F86E-F1D5-44B3-B0B3-E10E6A7DE8C7}" type="sibTrans" cxnId="{36973BCB-3ADD-48C2-B64A-FB14393499C4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C5A9C1E9-FFC5-41F5-9293-936355062621}">
      <dgm:prSet phldrT="[Текст]" custT="1"/>
      <dgm:spPr/>
      <dgm:t>
        <a:bodyPr lIns="0" tIns="36000"/>
        <a:lstStyle/>
        <a:p>
          <a:r>
            <a:rPr lang="ru-RU" sz="1100" b="1" dirty="0" smtClean="0">
              <a:solidFill>
                <a:srgbClr val="005426"/>
              </a:solidFill>
              <a:latin typeface="Times New Roman" pitchFamily="18" charset="0"/>
              <a:cs typeface="Times New Roman" pitchFamily="18" charset="0"/>
            </a:rPr>
            <a:t>Вовлечение в процесс  организации </a:t>
          </a:r>
          <a:endParaRPr lang="ru-RU" sz="1100" b="1" dirty="0">
            <a:solidFill>
              <a:srgbClr val="005426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3A7BD9-D4C5-40DB-9296-403C83A58800}" type="parTrans" cxnId="{67117560-8B7D-453A-B102-278143F7B3BD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6349425D-9470-4140-97E5-084137A2FC83}" type="sibTrans" cxnId="{67117560-8B7D-453A-B102-278143F7B3BD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3083FEEC-0D67-4C8B-A647-862DDE5A3EBF}">
      <dgm:prSet phldrT="[Текст]" custT="1"/>
      <dgm:spPr/>
      <dgm:t>
        <a:bodyPr/>
        <a:lstStyle/>
        <a:p>
          <a:r>
            <a:rPr lang="ru-RU" sz="900" b="1" dirty="0" smtClean="0">
              <a:latin typeface="Times New Roman" pitchFamily="18" charset="0"/>
              <a:cs typeface="Times New Roman" pitchFamily="18" charset="0"/>
            </a:rPr>
            <a:t>учитель</a:t>
          </a:r>
          <a:endParaRPr lang="ru-RU" sz="900" b="1" dirty="0">
            <a:latin typeface="Times New Roman" pitchFamily="18" charset="0"/>
            <a:cs typeface="Times New Roman" pitchFamily="18" charset="0"/>
          </a:endParaRPr>
        </a:p>
      </dgm:t>
    </dgm:pt>
    <dgm:pt modelId="{1964C82D-7063-4DFC-8A19-11898B035D93}" type="parTrans" cxnId="{2AD65B3B-60EF-4966-8DFC-4D97FE583F64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D44A7F3C-10F0-4967-A696-92A421FD93CF}" type="sibTrans" cxnId="{2AD65B3B-60EF-4966-8DFC-4D97FE583F64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A6C4895D-D5F1-454E-A966-98FF87FD2BB2}">
      <dgm:prSet phldrT="[Текст]" custT="1"/>
      <dgm:spPr/>
      <dgm:t>
        <a:bodyPr/>
        <a:lstStyle/>
        <a:p>
          <a:r>
            <a:rPr lang="ru-RU" sz="900" b="1" dirty="0" smtClean="0">
              <a:latin typeface="Times New Roman" pitchFamily="18" charset="0"/>
              <a:cs typeface="Times New Roman" pitchFamily="18" charset="0"/>
            </a:rPr>
            <a:t>школа</a:t>
          </a:r>
          <a:endParaRPr lang="ru-RU" sz="900" b="1" dirty="0">
            <a:latin typeface="Times New Roman" pitchFamily="18" charset="0"/>
            <a:cs typeface="Times New Roman" pitchFamily="18" charset="0"/>
          </a:endParaRPr>
        </a:p>
      </dgm:t>
    </dgm:pt>
    <dgm:pt modelId="{BBD90BEC-A680-4CCF-95FF-30035224C389}" type="parTrans" cxnId="{6C1A1EF6-5493-4B5E-B9A4-DF5E16B98C75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77A1F35D-53D6-44FE-A2F1-1BB3302FB275}" type="sibTrans" cxnId="{6C1A1EF6-5493-4B5E-B9A4-DF5E16B98C75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88A9DF9E-B1DB-4A37-9C9A-55CA5A8FB405}">
      <dgm:prSet phldrT="[Текст]" custT="1"/>
      <dgm:spPr/>
      <dgm:t>
        <a:bodyPr/>
        <a:lstStyle/>
        <a:p>
          <a:r>
            <a:rPr lang="ru-RU" sz="1100" b="1" dirty="0" smtClean="0">
              <a:solidFill>
                <a:srgbClr val="005426"/>
              </a:solidFill>
              <a:latin typeface="Times New Roman" pitchFamily="18" charset="0"/>
              <a:cs typeface="Times New Roman" pitchFamily="18" charset="0"/>
            </a:rPr>
            <a:t>Создание условий</a:t>
          </a:r>
          <a:endParaRPr lang="ru-RU" sz="1100" b="1" dirty="0">
            <a:solidFill>
              <a:srgbClr val="005426"/>
            </a:solidFill>
            <a:latin typeface="Times New Roman" pitchFamily="18" charset="0"/>
            <a:cs typeface="Times New Roman" pitchFamily="18" charset="0"/>
          </a:endParaRPr>
        </a:p>
      </dgm:t>
    </dgm:pt>
    <dgm:pt modelId="{F235E270-74F6-4098-9492-B5BEE842C61E}" type="parTrans" cxnId="{7A8C7DF8-4619-49B1-B222-C04C26699165}">
      <dgm:prSet/>
      <dgm:spPr/>
      <dgm:t>
        <a:bodyPr/>
        <a:lstStyle/>
        <a:p>
          <a:endParaRPr lang="ru-RU"/>
        </a:p>
      </dgm:t>
    </dgm:pt>
    <dgm:pt modelId="{267A40EC-7470-4956-AE50-39EF78B59331}" type="sibTrans" cxnId="{7A8C7DF8-4619-49B1-B222-C04C26699165}">
      <dgm:prSet/>
      <dgm:spPr/>
      <dgm:t>
        <a:bodyPr/>
        <a:lstStyle/>
        <a:p>
          <a:endParaRPr lang="ru-RU"/>
        </a:p>
      </dgm:t>
    </dgm:pt>
    <dgm:pt modelId="{055D41ED-5DB0-4C88-8F0A-6C1B92BE3BB8}">
      <dgm:prSet phldrT="[Текст]" custT="1"/>
      <dgm:spPr/>
      <dgm:t>
        <a:bodyPr/>
        <a:lstStyle/>
        <a:p>
          <a:r>
            <a:rPr lang="ru-RU" sz="1100" b="1" dirty="0" smtClean="0">
              <a:solidFill>
                <a:srgbClr val="005426"/>
              </a:solidFill>
              <a:latin typeface="Times New Roman" pitchFamily="18" charset="0"/>
              <a:cs typeface="Times New Roman" pitchFamily="18" charset="0"/>
            </a:rPr>
            <a:t>Повышение уровня образовательного запроса </a:t>
          </a:r>
          <a:endParaRPr lang="ru-RU" sz="1100" b="1" dirty="0">
            <a:solidFill>
              <a:srgbClr val="005426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5E52BA-D0F3-4E19-A326-4F1FB392B6A0}" type="sibTrans" cxnId="{33DAD1CC-D9F1-4922-94A1-9894545B5971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368EB247-C3EE-4081-B520-9CBE68B9B014}" type="parTrans" cxnId="{33DAD1CC-D9F1-4922-94A1-9894545B5971}">
      <dgm:prSet/>
      <dgm:spPr/>
      <dgm:t>
        <a:bodyPr/>
        <a:lstStyle/>
        <a:p>
          <a:endParaRPr lang="ru-RU" sz="900">
            <a:solidFill>
              <a:srgbClr val="6C0024"/>
            </a:solidFill>
          </a:endParaRPr>
        </a:p>
      </dgm:t>
    </dgm:pt>
    <dgm:pt modelId="{5C588A1E-22C2-48D2-8788-A2BB843947E2}">
      <dgm:prSet phldrT="[Текст]" custT="1"/>
      <dgm:spPr/>
      <dgm:t>
        <a:bodyPr lIns="0" tIns="0" rIns="0" bIns="0"/>
        <a:lstStyle/>
        <a:p>
          <a:endParaRPr lang="ru-RU" sz="1100" b="1" dirty="0">
            <a:solidFill>
              <a:srgbClr val="005426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4D7451-1D6E-4279-B694-DD1CF9BF62E4}" type="parTrans" cxnId="{EB2A9999-9A55-4731-A75F-DD484171FEDB}">
      <dgm:prSet/>
      <dgm:spPr/>
      <dgm:t>
        <a:bodyPr/>
        <a:lstStyle/>
        <a:p>
          <a:endParaRPr lang="ru-RU"/>
        </a:p>
      </dgm:t>
    </dgm:pt>
    <dgm:pt modelId="{D9F25560-B431-4AF7-83B1-4F34B8E5EC27}" type="sibTrans" cxnId="{EB2A9999-9A55-4731-A75F-DD484171FEDB}">
      <dgm:prSet/>
      <dgm:spPr/>
      <dgm:t>
        <a:bodyPr/>
        <a:lstStyle/>
        <a:p>
          <a:endParaRPr lang="ru-RU"/>
        </a:p>
      </dgm:t>
    </dgm:pt>
    <dgm:pt modelId="{C4E27098-F64B-407A-8D5B-E1301DF05C6B}">
      <dgm:prSet phldrT="[Текст]" custT="1"/>
      <dgm:spPr/>
      <dgm:t>
        <a:bodyPr lIns="0" tIns="0" rIns="0" bIns="0"/>
        <a:lstStyle/>
        <a:p>
          <a:r>
            <a:rPr lang="ru-RU" sz="1100" b="1" dirty="0" smtClean="0">
              <a:solidFill>
                <a:srgbClr val="005426"/>
              </a:solidFill>
              <a:latin typeface="Times New Roman" pitchFamily="18" charset="0"/>
              <a:cs typeface="Times New Roman" pitchFamily="18" charset="0"/>
            </a:rPr>
            <a:t>Повышение профессионализма</a:t>
          </a:r>
          <a:endParaRPr lang="ru-RU" sz="1100" b="1" dirty="0">
            <a:solidFill>
              <a:srgbClr val="005426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B345A6-E8E3-432E-B68F-BB01A246ECBD}" type="parTrans" cxnId="{DD011D51-DAEF-4EAC-A2F7-A9144D6B5E83}">
      <dgm:prSet/>
      <dgm:spPr/>
      <dgm:t>
        <a:bodyPr/>
        <a:lstStyle/>
        <a:p>
          <a:endParaRPr lang="ru-RU"/>
        </a:p>
      </dgm:t>
    </dgm:pt>
    <dgm:pt modelId="{1F221A65-B9D2-4A2F-8A02-3E80AAFA6B4D}" type="sibTrans" cxnId="{DD011D51-DAEF-4EAC-A2F7-A9144D6B5E83}">
      <dgm:prSet/>
      <dgm:spPr/>
      <dgm:t>
        <a:bodyPr/>
        <a:lstStyle/>
        <a:p>
          <a:endParaRPr lang="ru-RU"/>
        </a:p>
      </dgm:t>
    </dgm:pt>
    <dgm:pt modelId="{1D22EF47-5CEB-4472-AC7D-505EB263EFF3}" type="pres">
      <dgm:prSet presAssocID="{0DA745AD-B235-4EF2-828B-78AA9F05DCB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F95779-0D9F-418C-BF48-829833706BFF}" type="pres">
      <dgm:prSet presAssocID="{0DA745AD-B235-4EF2-828B-78AA9F05DCB3}" presName="children" presStyleCnt="0"/>
      <dgm:spPr/>
    </dgm:pt>
    <dgm:pt modelId="{EEDEDDB3-E57C-4F56-8082-E25CAD85EA88}" type="pres">
      <dgm:prSet presAssocID="{0DA745AD-B235-4EF2-828B-78AA9F05DCB3}" presName="child1group" presStyleCnt="0"/>
      <dgm:spPr/>
    </dgm:pt>
    <dgm:pt modelId="{0D82D8BB-375E-457D-AC95-4EF71A743AC4}" type="pres">
      <dgm:prSet presAssocID="{0DA745AD-B235-4EF2-828B-78AA9F05DCB3}" presName="child1" presStyleLbl="bgAcc1" presStyleIdx="0" presStyleCnt="4" custScaleX="145591" custScaleY="147246" custLinFactNeighborY="22581"/>
      <dgm:spPr/>
      <dgm:t>
        <a:bodyPr/>
        <a:lstStyle/>
        <a:p>
          <a:endParaRPr lang="ru-RU"/>
        </a:p>
      </dgm:t>
    </dgm:pt>
    <dgm:pt modelId="{00356885-EC34-41D1-ADE1-C7E5B5A39449}" type="pres">
      <dgm:prSet presAssocID="{0DA745AD-B235-4EF2-828B-78AA9F05DCB3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EF9CA-F636-4CBC-AD32-57857B0198C9}" type="pres">
      <dgm:prSet presAssocID="{0DA745AD-B235-4EF2-828B-78AA9F05DCB3}" presName="child2group" presStyleCnt="0"/>
      <dgm:spPr/>
    </dgm:pt>
    <dgm:pt modelId="{64BB5928-EC21-4BE9-8967-69AFD9511CB5}" type="pres">
      <dgm:prSet presAssocID="{0DA745AD-B235-4EF2-828B-78AA9F05DCB3}" presName="child2" presStyleLbl="bgAcc1" presStyleIdx="1" presStyleCnt="4" custScaleX="142463" custScaleY="147306" custLinFactNeighborX="-7679" custLinFactNeighborY="22611"/>
      <dgm:spPr/>
      <dgm:t>
        <a:bodyPr/>
        <a:lstStyle/>
        <a:p>
          <a:endParaRPr lang="ru-RU"/>
        </a:p>
      </dgm:t>
    </dgm:pt>
    <dgm:pt modelId="{8EDFA82F-5749-48B5-ACBD-9A3CEC1FA0B8}" type="pres">
      <dgm:prSet presAssocID="{0DA745AD-B235-4EF2-828B-78AA9F05DCB3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2088F-1BE2-4FE3-B288-BA30DE15FD4F}" type="pres">
      <dgm:prSet presAssocID="{0DA745AD-B235-4EF2-828B-78AA9F05DCB3}" presName="child3group" presStyleCnt="0"/>
      <dgm:spPr/>
    </dgm:pt>
    <dgm:pt modelId="{21E50D15-8DD9-4901-83EA-BA5E2E71BB2B}" type="pres">
      <dgm:prSet presAssocID="{0DA745AD-B235-4EF2-828B-78AA9F05DCB3}" presName="child3" presStyleLbl="bgAcc1" presStyleIdx="2" presStyleCnt="4" custScaleX="142555" custScaleY="144528" custLinFactNeighborX="-9858" custLinFactNeighborY="-22611"/>
      <dgm:spPr/>
      <dgm:t>
        <a:bodyPr/>
        <a:lstStyle/>
        <a:p>
          <a:endParaRPr lang="ru-RU"/>
        </a:p>
      </dgm:t>
    </dgm:pt>
    <dgm:pt modelId="{31EC2440-7864-4E8C-A443-3D3C7E6A05A4}" type="pres">
      <dgm:prSet presAssocID="{0DA745AD-B235-4EF2-828B-78AA9F05DCB3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276B67-24A9-40EC-BA1B-B27155FBCACF}" type="pres">
      <dgm:prSet presAssocID="{0DA745AD-B235-4EF2-828B-78AA9F05DCB3}" presName="child4group" presStyleCnt="0"/>
      <dgm:spPr/>
    </dgm:pt>
    <dgm:pt modelId="{498F887F-E9D1-4DF8-AF7E-D168E2423532}" type="pres">
      <dgm:prSet presAssocID="{0DA745AD-B235-4EF2-828B-78AA9F05DCB3}" presName="child4" presStyleLbl="bgAcc1" presStyleIdx="3" presStyleCnt="4" custScaleX="145591" custScaleY="140013" custLinFactNeighborY="-22024"/>
      <dgm:spPr/>
      <dgm:t>
        <a:bodyPr/>
        <a:lstStyle/>
        <a:p>
          <a:endParaRPr lang="ru-RU"/>
        </a:p>
      </dgm:t>
    </dgm:pt>
    <dgm:pt modelId="{26117E93-F397-4752-AC31-B4A9AF583C23}" type="pres">
      <dgm:prSet presAssocID="{0DA745AD-B235-4EF2-828B-78AA9F05DCB3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265996-2908-4D9E-8579-687821D7DFE2}" type="pres">
      <dgm:prSet presAssocID="{0DA745AD-B235-4EF2-828B-78AA9F05DCB3}" presName="childPlaceholder" presStyleCnt="0"/>
      <dgm:spPr/>
    </dgm:pt>
    <dgm:pt modelId="{3232696F-9666-42EA-9594-25A473A593D5}" type="pres">
      <dgm:prSet presAssocID="{0DA745AD-B235-4EF2-828B-78AA9F05DCB3}" presName="circle" presStyleCnt="0"/>
      <dgm:spPr/>
    </dgm:pt>
    <dgm:pt modelId="{15BFDBA8-DC24-4240-AAC7-75B18118326F}" type="pres">
      <dgm:prSet presAssocID="{0DA745AD-B235-4EF2-828B-78AA9F05DCB3}" presName="quadrant1" presStyleLbl="node1" presStyleIdx="0" presStyleCnt="4" custScaleX="85257" custScaleY="66076" custLinFactNeighborX="1252" custLinFactNeighborY="144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4ACFD-8B74-454D-AF5C-1FAEECD9DE1F}" type="pres">
      <dgm:prSet presAssocID="{0DA745AD-B235-4EF2-828B-78AA9F05DCB3}" presName="quadrant2" presStyleLbl="node1" presStyleIdx="1" presStyleCnt="4" custScaleX="92260" custScaleY="66254" custLinFactNeighborX="-2189" custLinFactNeighborY="175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3F35D-DC9F-4C43-8C19-280F1165359B}" type="pres">
      <dgm:prSet presAssocID="{0DA745AD-B235-4EF2-828B-78AA9F05DCB3}" presName="quadrant3" presStyleLbl="node1" presStyleIdx="2" presStyleCnt="4" custScaleX="93403" custScaleY="68774" custLinFactNeighborX="-5608" custLinFactNeighborY="-95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13076-8ADF-4B4D-8D56-E0D501205195}" type="pres">
      <dgm:prSet presAssocID="{0DA745AD-B235-4EF2-828B-78AA9F05DCB3}" presName="quadrant4" presStyleLbl="node1" presStyleIdx="3" presStyleCnt="4" custScaleX="85257" custScaleY="66600" custLinFactNeighborX="1252" custLinFactNeighborY="-845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9C2E6-2DEC-415B-816A-2B07AD1AD83D}" type="pres">
      <dgm:prSet presAssocID="{0DA745AD-B235-4EF2-828B-78AA9F05DCB3}" presName="quadrantPlaceholder" presStyleCnt="0"/>
      <dgm:spPr/>
    </dgm:pt>
    <dgm:pt modelId="{8231BDA4-15FA-48CF-B1F0-9AE3300FA81B}" type="pres">
      <dgm:prSet presAssocID="{0DA745AD-B235-4EF2-828B-78AA9F05DCB3}" presName="center1" presStyleLbl="fgShp" presStyleIdx="0" presStyleCnt="2" custAng="5400000" custScaleX="170038" custLinFactX="100000" custLinFactNeighborX="105213" custLinFactNeighborY="11907"/>
      <dgm:spPr/>
    </dgm:pt>
    <dgm:pt modelId="{0F462C40-7F05-43F6-8032-FD7D03B7C204}" type="pres">
      <dgm:prSet presAssocID="{0DA745AD-B235-4EF2-828B-78AA9F05DCB3}" presName="center2" presStyleLbl="fgShp" presStyleIdx="1" presStyleCnt="2" custAng="5400000" custScaleX="174979" custScaleY="150305" custLinFactX="-83340" custLinFactNeighborX="-100000" custLinFactNeighborY="-16204"/>
      <dgm:spPr/>
      <dgm:t>
        <a:bodyPr/>
        <a:lstStyle/>
        <a:p>
          <a:endParaRPr lang="ru-RU"/>
        </a:p>
      </dgm:t>
    </dgm:pt>
  </dgm:ptLst>
  <dgm:cxnLst>
    <dgm:cxn modelId="{DD011D51-DAEF-4EAC-A2F7-A9144D6B5E83}" srcId="{3083FEEC-0D67-4C8B-A647-862DDE5A3EBF}" destId="{C4E27098-F64B-407A-8D5B-E1301DF05C6B}" srcOrd="1" destOrd="0" parTransId="{DDB345A6-E8E3-432E-B68F-BB01A246ECBD}" sibTransId="{1F221A65-B9D2-4A2F-8A02-3E80AAFA6B4D}"/>
    <dgm:cxn modelId="{17636963-E633-4D94-9402-5762C377D31B}" type="presOf" srcId="{5C588A1E-22C2-48D2-8788-A2BB843947E2}" destId="{31EC2440-7864-4E8C-A443-3D3C7E6A05A4}" srcOrd="1" destOrd="0" presId="urn:microsoft.com/office/officeart/2005/8/layout/cycle4"/>
    <dgm:cxn modelId="{7A8C7DF8-4619-49B1-B222-C04C26699165}" srcId="{A6C4895D-D5F1-454E-A966-98FF87FD2BB2}" destId="{88A9DF9E-B1DB-4A37-9C9A-55CA5A8FB405}" srcOrd="0" destOrd="0" parTransId="{F235E270-74F6-4098-9492-B5BEE842C61E}" sibTransId="{267A40EC-7470-4956-AE50-39EF78B59331}"/>
    <dgm:cxn modelId="{05294C57-4DBD-4047-AA0F-E0BB5051854A}" type="presOf" srcId="{C5A9C1E9-FFC5-41F5-9293-936355062621}" destId="{8EDFA82F-5749-48B5-ACBD-9A3CEC1FA0B8}" srcOrd="1" destOrd="0" presId="urn:microsoft.com/office/officeart/2005/8/layout/cycle4"/>
    <dgm:cxn modelId="{F3E8B691-CC06-43D3-8162-6627906A9CB9}" type="presOf" srcId="{5C588A1E-22C2-48D2-8788-A2BB843947E2}" destId="{21E50D15-8DD9-4901-83EA-BA5E2E71BB2B}" srcOrd="0" destOrd="0" presId="urn:microsoft.com/office/officeart/2005/8/layout/cycle4"/>
    <dgm:cxn modelId="{36973BCB-3ADD-48C2-B64A-FB14393499C4}" srcId="{0DA745AD-B235-4EF2-828B-78AA9F05DCB3}" destId="{D1847933-7049-4A5A-9C78-ED823105C5C1}" srcOrd="1" destOrd="0" parTransId="{DE704C9C-75D9-4D24-A599-5826B2798B10}" sibTransId="{BB90F86E-F1D5-44B3-B0B3-E10E6A7DE8C7}"/>
    <dgm:cxn modelId="{AC5CD000-93D8-4921-8372-A9FD8190C007}" type="presOf" srcId="{C4E27098-F64B-407A-8D5B-E1301DF05C6B}" destId="{21E50D15-8DD9-4901-83EA-BA5E2E71BB2B}" srcOrd="0" destOrd="1" presId="urn:microsoft.com/office/officeart/2005/8/layout/cycle4"/>
    <dgm:cxn modelId="{064355D8-7311-451A-BEC4-015316F615F5}" type="presOf" srcId="{055D41ED-5DB0-4C88-8F0A-6C1B92BE3BB8}" destId="{0D82D8BB-375E-457D-AC95-4EF71A743AC4}" srcOrd="0" destOrd="0" presId="urn:microsoft.com/office/officeart/2005/8/layout/cycle4"/>
    <dgm:cxn modelId="{573C3579-EE02-480B-B1DD-F4ECC0595535}" type="presOf" srcId="{3083FEEC-0D67-4C8B-A647-862DDE5A3EBF}" destId="{8A13F35D-DC9F-4C43-8C19-280F1165359B}" srcOrd="0" destOrd="0" presId="urn:microsoft.com/office/officeart/2005/8/layout/cycle4"/>
    <dgm:cxn modelId="{4414705A-4EB9-4528-A651-90B7999D0436}" type="presOf" srcId="{D1847933-7049-4A5A-9C78-ED823105C5C1}" destId="{7064ACFD-8B74-454D-AF5C-1FAEECD9DE1F}" srcOrd="0" destOrd="0" presId="urn:microsoft.com/office/officeart/2005/8/layout/cycle4"/>
    <dgm:cxn modelId="{695CD20F-61FD-43A7-8C60-28D8FF1F1817}" type="presOf" srcId="{055D41ED-5DB0-4C88-8F0A-6C1B92BE3BB8}" destId="{00356885-EC34-41D1-ADE1-C7E5B5A39449}" srcOrd="1" destOrd="0" presId="urn:microsoft.com/office/officeart/2005/8/layout/cycle4"/>
    <dgm:cxn modelId="{EBA50CC8-0C0D-46ED-A9BC-1E298A3D7406}" srcId="{0DA745AD-B235-4EF2-828B-78AA9F05DCB3}" destId="{11C78B9F-4971-435B-9367-281BA2361F8B}" srcOrd="0" destOrd="0" parTransId="{18454DEF-2824-4E9B-B208-8593489561F8}" sibTransId="{B18F508A-7E94-49DA-90AD-43BC7E4167AD}"/>
    <dgm:cxn modelId="{33DAD1CC-D9F1-4922-94A1-9894545B5971}" srcId="{11C78B9F-4971-435B-9367-281BA2361F8B}" destId="{055D41ED-5DB0-4C88-8F0A-6C1B92BE3BB8}" srcOrd="0" destOrd="0" parTransId="{368EB247-C3EE-4081-B520-9CBE68B9B014}" sibTransId="{3F5E52BA-D0F3-4E19-A326-4F1FB392B6A0}"/>
    <dgm:cxn modelId="{35AAD8C4-662F-488F-A972-FF78F4A7398D}" type="presOf" srcId="{C5A9C1E9-FFC5-41F5-9293-936355062621}" destId="{64BB5928-EC21-4BE9-8967-69AFD9511CB5}" srcOrd="0" destOrd="0" presId="urn:microsoft.com/office/officeart/2005/8/layout/cycle4"/>
    <dgm:cxn modelId="{94D93CC0-BE65-4449-8955-7A5728DFA696}" type="presOf" srcId="{88A9DF9E-B1DB-4A37-9C9A-55CA5A8FB405}" destId="{498F887F-E9D1-4DF8-AF7E-D168E2423532}" srcOrd="0" destOrd="0" presId="urn:microsoft.com/office/officeart/2005/8/layout/cycle4"/>
    <dgm:cxn modelId="{EB2A9999-9A55-4731-A75F-DD484171FEDB}" srcId="{3083FEEC-0D67-4C8B-A647-862DDE5A3EBF}" destId="{5C588A1E-22C2-48D2-8788-A2BB843947E2}" srcOrd="0" destOrd="0" parTransId="{524D7451-1D6E-4279-B694-DD1CF9BF62E4}" sibTransId="{D9F25560-B431-4AF7-83B1-4F34B8E5EC27}"/>
    <dgm:cxn modelId="{2AD65B3B-60EF-4966-8DFC-4D97FE583F64}" srcId="{0DA745AD-B235-4EF2-828B-78AA9F05DCB3}" destId="{3083FEEC-0D67-4C8B-A647-862DDE5A3EBF}" srcOrd="2" destOrd="0" parTransId="{1964C82D-7063-4DFC-8A19-11898B035D93}" sibTransId="{D44A7F3C-10F0-4967-A696-92A421FD93CF}"/>
    <dgm:cxn modelId="{67117560-8B7D-453A-B102-278143F7B3BD}" srcId="{D1847933-7049-4A5A-9C78-ED823105C5C1}" destId="{C5A9C1E9-FFC5-41F5-9293-936355062621}" srcOrd="0" destOrd="0" parTransId="{553A7BD9-D4C5-40DB-9296-403C83A58800}" sibTransId="{6349425D-9470-4140-97E5-084137A2FC83}"/>
    <dgm:cxn modelId="{6C1A1EF6-5493-4B5E-B9A4-DF5E16B98C75}" srcId="{0DA745AD-B235-4EF2-828B-78AA9F05DCB3}" destId="{A6C4895D-D5F1-454E-A966-98FF87FD2BB2}" srcOrd="3" destOrd="0" parTransId="{BBD90BEC-A680-4CCF-95FF-30035224C389}" sibTransId="{77A1F35D-53D6-44FE-A2F1-1BB3302FB275}"/>
    <dgm:cxn modelId="{724FDC36-7421-4A3C-8898-50C9C7DB8F82}" type="presOf" srcId="{C4E27098-F64B-407A-8D5B-E1301DF05C6B}" destId="{31EC2440-7864-4E8C-A443-3D3C7E6A05A4}" srcOrd="1" destOrd="1" presId="urn:microsoft.com/office/officeart/2005/8/layout/cycle4"/>
    <dgm:cxn modelId="{C070DB10-32FE-4B1F-B369-5F638BE87D7B}" type="presOf" srcId="{A6C4895D-D5F1-454E-A966-98FF87FD2BB2}" destId="{8C313076-8ADF-4B4D-8D56-E0D501205195}" srcOrd="0" destOrd="0" presId="urn:microsoft.com/office/officeart/2005/8/layout/cycle4"/>
    <dgm:cxn modelId="{44E16A79-3FDC-40AC-8CCC-154D28240FEA}" type="presOf" srcId="{11C78B9F-4971-435B-9367-281BA2361F8B}" destId="{15BFDBA8-DC24-4240-AAC7-75B18118326F}" srcOrd="0" destOrd="0" presId="urn:microsoft.com/office/officeart/2005/8/layout/cycle4"/>
    <dgm:cxn modelId="{9014E0A8-0E65-470E-BFB3-BEC6D75DF21B}" type="presOf" srcId="{0DA745AD-B235-4EF2-828B-78AA9F05DCB3}" destId="{1D22EF47-5CEB-4472-AC7D-505EB263EFF3}" srcOrd="0" destOrd="0" presId="urn:microsoft.com/office/officeart/2005/8/layout/cycle4"/>
    <dgm:cxn modelId="{A3ADB44E-E9F1-4E3F-AC55-33E5B27485FE}" type="presOf" srcId="{88A9DF9E-B1DB-4A37-9C9A-55CA5A8FB405}" destId="{26117E93-F397-4752-AC31-B4A9AF583C23}" srcOrd="1" destOrd="0" presId="urn:microsoft.com/office/officeart/2005/8/layout/cycle4"/>
    <dgm:cxn modelId="{A3439637-4273-4102-9B35-21EEC37237B5}" type="presParOf" srcId="{1D22EF47-5CEB-4472-AC7D-505EB263EFF3}" destId="{C2F95779-0D9F-418C-BF48-829833706BFF}" srcOrd="0" destOrd="0" presId="urn:microsoft.com/office/officeart/2005/8/layout/cycle4"/>
    <dgm:cxn modelId="{B98C4CBB-9489-4B6F-9424-BA6BA98D7649}" type="presParOf" srcId="{C2F95779-0D9F-418C-BF48-829833706BFF}" destId="{EEDEDDB3-E57C-4F56-8082-E25CAD85EA88}" srcOrd="0" destOrd="0" presId="urn:microsoft.com/office/officeart/2005/8/layout/cycle4"/>
    <dgm:cxn modelId="{D39A0122-B095-4248-ABED-AC66A50B7737}" type="presParOf" srcId="{EEDEDDB3-E57C-4F56-8082-E25CAD85EA88}" destId="{0D82D8BB-375E-457D-AC95-4EF71A743AC4}" srcOrd="0" destOrd="0" presId="urn:microsoft.com/office/officeart/2005/8/layout/cycle4"/>
    <dgm:cxn modelId="{9FB73424-0A0D-446D-BE4B-5A23452B60CB}" type="presParOf" srcId="{EEDEDDB3-E57C-4F56-8082-E25CAD85EA88}" destId="{00356885-EC34-41D1-ADE1-C7E5B5A39449}" srcOrd="1" destOrd="0" presId="urn:microsoft.com/office/officeart/2005/8/layout/cycle4"/>
    <dgm:cxn modelId="{A3EF6134-F78D-49C5-8C28-6472E9A31197}" type="presParOf" srcId="{C2F95779-0D9F-418C-BF48-829833706BFF}" destId="{1FBEF9CA-F636-4CBC-AD32-57857B0198C9}" srcOrd="1" destOrd="0" presId="urn:microsoft.com/office/officeart/2005/8/layout/cycle4"/>
    <dgm:cxn modelId="{DE72838B-C3EF-47BA-AC1D-1CFD85A376FD}" type="presParOf" srcId="{1FBEF9CA-F636-4CBC-AD32-57857B0198C9}" destId="{64BB5928-EC21-4BE9-8967-69AFD9511CB5}" srcOrd="0" destOrd="0" presId="urn:microsoft.com/office/officeart/2005/8/layout/cycle4"/>
    <dgm:cxn modelId="{BD521ED2-2589-4C00-8B8A-A9CC21A0B8FE}" type="presParOf" srcId="{1FBEF9CA-F636-4CBC-AD32-57857B0198C9}" destId="{8EDFA82F-5749-48B5-ACBD-9A3CEC1FA0B8}" srcOrd="1" destOrd="0" presId="urn:microsoft.com/office/officeart/2005/8/layout/cycle4"/>
    <dgm:cxn modelId="{9F3F4C02-8B17-4D93-B9DF-8F7B30A94BF5}" type="presParOf" srcId="{C2F95779-0D9F-418C-BF48-829833706BFF}" destId="{06C2088F-1BE2-4FE3-B288-BA30DE15FD4F}" srcOrd="2" destOrd="0" presId="urn:microsoft.com/office/officeart/2005/8/layout/cycle4"/>
    <dgm:cxn modelId="{A4887554-B5B2-40B5-B9AF-4598FB4959D6}" type="presParOf" srcId="{06C2088F-1BE2-4FE3-B288-BA30DE15FD4F}" destId="{21E50D15-8DD9-4901-83EA-BA5E2E71BB2B}" srcOrd="0" destOrd="0" presId="urn:microsoft.com/office/officeart/2005/8/layout/cycle4"/>
    <dgm:cxn modelId="{AEA9B8F8-4D4A-4539-A34E-671AF4D54930}" type="presParOf" srcId="{06C2088F-1BE2-4FE3-B288-BA30DE15FD4F}" destId="{31EC2440-7864-4E8C-A443-3D3C7E6A05A4}" srcOrd="1" destOrd="0" presId="urn:microsoft.com/office/officeart/2005/8/layout/cycle4"/>
    <dgm:cxn modelId="{2735FFA8-D41C-4CCA-B956-2F2B5B8E8F17}" type="presParOf" srcId="{C2F95779-0D9F-418C-BF48-829833706BFF}" destId="{70276B67-24A9-40EC-BA1B-B27155FBCACF}" srcOrd="3" destOrd="0" presId="urn:microsoft.com/office/officeart/2005/8/layout/cycle4"/>
    <dgm:cxn modelId="{26778936-0DC1-4ED2-8FFD-515D67F5C343}" type="presParOf" srcId="{70276B67-24A9-40EC-BA1B-B27155FBCACF}" destId="{498F887F-E9D1-4DF8-AF7E-D168E2423532}" srcOrd="0" destOrd="0" presId="urn:microsoft.com/office/officeart/2005/8/layout/cycle4"/>
    <dgm:cxn modelId="{3626070C-F872-418D-B865-DD8455984A39}" type="presParOf" srcId="{70276B67-24A9-40EC-BA1B-B27155FBCACF}" destId="{26117E93-F397-4752-AC31-B4A9AF583C23}" srcOrd="1" destOrd="0" presId="urn:microsoft.com/office/officeart/2005/8/layout/cycle4"/>
    <dgm:cxn modelId="{22FA2B7D-F097-43E0-B34D-FF4BF078525B}" type="presParOf" srcId="{C2F95779-0D9F-418C-BF48-829833706BFF}" destId="{05265996-2908-4D9E-8579-687821D7DFE2}" srcOrd="4" destOrd="0" presId="urn:microsoft.com/office/officeart/2005/8/layout/cycle4"/>
    <dgm:cxn modelId="{1260240B-C992-48AF-9693-2A5B36052DEC}" type="presParOf" srcId="{1D22EF47-5CEB-4472-AC7D-505EB263EFF3}" destId="{3232696F-9666-42EA-9594-25A473A593D5}" srcOrd="1" destOrd="0" presId="urn:microsoft.com/office/officeart/2005/8/layout/cycle4"/>
    <dgm:cxn modelId="{9EA7BCEA-F85C-424B-9F73-7688A4A44BFD}" type="presParOf" srcId="{3232696F-9666-42EA-9594-25A473A593D5}" destId="{15BFDBA8-DC24-4240-AAC7-75B18118326F}" srcOrd="0" destOrd="0" presId="urn:microsoft.com/office/officeart/2005/8/layout/cycle4"/>
    <dgm:cxn modelId="{00EC5848-709A-4FBF-A9D6-8761219BC4A2}" type="presParOf" srcId="{3232696F-9666-42EA-9594-25A473A593D5}" destId="{7064ACFD-8B74-454D-AF5C-1FAEECD9DE1F}" srcOrd="1" destOrd="0" presId="urn:microsoft.com/office/officeart/2005/8/layout/cycle4"/>
    <dgm:cxn modelId="{4B8966F4-CDB9-478D-AC00-E9612B35BA13}" type="presParOf" srcId="{3232696F-9666-42EA-9594-25A473A593D5}" destId="{8A13F35D-DC9F-4C43-8C19-280F1165359B}" srcOrd="2" destOrd="0" presId="urn:microsoft.com/office/officeart/2005/8/layout/cycle4"/>
    <dgm:cxn modelId="{6E81A247-9ED3-4FC3-8615-EFC64A384EFE}" type="presParOf" srcId="{3232696F-9666-42EA-9594-25A473A593D5}" destId="{8C313076-8ADF-4B4D-8D56-E0D501205195}" srcOrd="3" destOrd="0" presId="urn:microsoft.com/office/officeart/2005/8/layout/cycle4"/>
    <dgm:cxn modelId="{A1CE12F1-43DC-4A76-83E0-1DEF135C38FD}" type="presParOf" srcId="{3232696F-9666-42EA-9594-25A473A593D5}" destId="{4599C2E6-2DEC-415B-816A-2B07AD1AD83D}" srcOrd="4" destOrd="0" presId="urn:microsoft.com/office/officeart/2005/8/layout/cycle4"/>
    <dgm:cxn modelId="{0908FC6B-CA40-4FF3-B894-AE0C06588BDB}" type="presParOf" srcId="{1D22EF47-5CEB-4472-AC7D-505EB263EFF3}" destId="{8231BDA4-15FA-48CF-B1F0-9AE3300FA81B}" srcOrd="2" destOrd="0" presId="urn:microsoft.com/office/officeart/2005/8/layout/cycle4"/>
    <dgm:cxn modelId="{B2E790AC-49EE-417B-9C4A-93572DA09A31}" type="presParOf" srcId="{1D22EF47-5CEB-4472-AC7D-505EB263EFF3}" destId="{0F462C40-7F05-43F6-8032-FD7D03B7C204}" srcOrd="3" destOrd="0" presId="urn:microsoft.com/office/officeart/2005/8/layout/cycle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66840-6AF3-4EAA-834C-7D229D384760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2725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7D89A7-FE53-4F39-A88C-FC9CD74AE5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D89A7-FE53-4F39-A88C-FC9CD74AE51E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D89A7-FE53-4F39-A88C-FC9CD74AE51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D89A7-FE53-4F39-A88C-FC9CD74AE51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42222-998C-4AA8-B4B2-0DDB755B7C76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C44FF-C9F2-4933-86F4-FDFC3B0F6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QuickStyle" Target="../diagrams/quickStyle3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12" Type="http://schemas.openxmlformats.org/officeDocument/2006/relationships/diagramLayout" Target="../diagrams/layout3.xml"/><Relationship Id="rId2" Type="http://schemas.openxmlformats.org/officeDocument/2006/relationships/hyperlink" Target="http://www.grad-peresvet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Data" Target="../diagrams/data3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Relationship Id="rId14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chart" Target="../charts/chart1.xml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chart" Target="../charts/chart3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0.jpeg"/><Relationship Id="rId18" Type="http://schemas.openxmlformats.org/officeDocument/2006/relationships/image" Target="../media/image55.jpeg"/><Relationship Id="rId3" Type="http://schemas.openxmlformats.org/officeDocument/2006/relationships/hyperlink" Target="http://school5peresvet.narod.ru/our_new_school/files/project_iteen/project.pdf" TargetMode="External"/><Relationship Id="rId7" Type="http://schemas.openxmlformats.org/officeDocument/2006/relationships/image" Target="../media/image45.jpeg"/><Relationship Id="rId12" Type="http://schemas.openxmlformats.org/officeDocument/2006/relationships/image" Target="../media/image49.jpeg"/><Relationship Id="rId17" Type="http://schemas.openxmlformats.org/officeDocument/2006/relationships/image" Target="../media/image54.jpeg"/><Relationship Id="rId2" Type="http://schemas.openxmlformats.org/officeDocument/2006/relationships/image" Target="../media/image42.jpeg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8.jpeg"/><Relationship Id="rId5" Type="http://schemas.openxmlformats.org/officeDocument/2006/relationships/image" Target="../media/image43.jpeg"/><Relationship Id="rId15" Type="http://schemas.openxmlformats.org/officeDocument/2006/relationships/image" Target="../media/image52.jpeg"/><Relationship Id="rId10" Type="http://schemas.openxmlformats.org/officeDocument/2006/relationships/image" Target="../media/image47.jpeg"/><Relationship Id="rId4" Type="http://schemas.openxmlformats.org/officeDocument/2006/relationships/hyperlink" Target="http://school5peresvet.narod.ru/our_new_school/klub_patriot.html" TargetMode="External"/><Relationship Id="rId9" Type="http://schemas.openxmlformats.org/officeDocument/2006/relationships/hyperlink" Target="http://school5peresvet.narod.ru/our_new_school/bauman.html" TargetMode="External"/><Relationship Id="rId1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jpeg"/><Relationship Id="rId7" Type="http://schemas.openxmlformats.org/officeDocument/2006/relationships/image" Target="../media/image6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11" Type="http://schemas.openxmlformats.org/officeDocument/2006/relationships/image" Target="../media/image65.jpeg"/><Relationship Id="rId5" Type="http://schemas.openxmlformats.org/officeDocument/2006/relationships/image" Target="../media/image59.jpeg"/><Relationship Id="rId10" Type="http://schemas.openxmlformats.org/officeDocument/2006/relationships/image" Target="../media/image64.jpeg"/><Relationship Id="rId4" Type="http://schemas.openxmlformats.org/officeDocument/2006/relationships/image" Target="../media/image58.jpe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11" Type="http://schemas.openxmlformats.org/officeDocument/2006/relationships/image" Target="../media/image75.jpeg"/><Relationship Id="rId5" Type="http://schemas.openxmlformats.org/officeDocument/2006/relationships/image" Target="../media/image69.gif"/><Relationship Id="rId10" Type="http://schemas.openxmlformats.org/officeDocument/2006/relationships/image" Target="../media/image74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82.jpe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chart" Target="../charts/chart7.xml"/><Relationship Id="rId4" Type="http://schemas.openxmlformats.org/officeDocument/2006/relationships/chart" Target="../charts/chart6.xml"/><Relationship Id="rId9" Type="http://schemas.openxmlformats.org/officeDocument/2006/relationships/image" Target="../media/image8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0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кола.jpg"/>
          <p:cNvPicPr>
            <a:picLocks noChangeAspect="1"/>
          </p:cNvPicPr>
          <p:nvPr/>
        </p:nvPicPr>
        <p:blipFill>
          <a:blip r:embed="rId2" cstate="print"/>
          <a:srcRect b="17802"/>
          <a:stretch>
            <a:fillRect/>
          </a:stretch>
        </p:blipFill>
        <p:spPr>
          <a:xfrm>
            <a:off x="0" y="0"/>
            <a:ext cx="9144000" cy="4000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4357694"/>
            <a:ext cx="9144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Публичный  доклад </a:t>
            </a:r>
          </a:p>
          <a:p>
            <a:pPr algn="ctr"/>
            <a:r>
              <a:rPr lang="ru-RU" sz="2400" b="1" dirty="0" smtClean="0">
                <a:solidFill>
                  <a:srgbClr val="484724"/>
                </a:solidFill>
                <a:latin typeface="Times New Roman" pitchFamily="18" charset="0"/>
                <a:cs typeface="Times New Roman" pitchFamily="18" charset="0"/>
              </a:rPr>
              <a:t>МБОУ «Средняя общеобразовательная </a:t>
            </a:r>
            <a:br>
              <a:rPr lang="ru-RU" sz="2400" b="1" dirty="0" smtClean="0">
                <a:solidFill>
                  <a:srgbClr val="48472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484724"/>
                </a:solidFill>
                <a:latin typeface="Times New Roman" pitchFamily="18" charset="0"/>
                <a:cs typeface="Times New Roman" pitchFamily="18" charset="0"/>
              </a:rPr>
              <a:t>школа №5 г. Пересвета»</a:t>
            </a:r>
            <a:endParaRPr lang="ru-RU" sz="2400" dirty="0">
              <a:solidFill>
                <a:srgbClr val="484724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58082" y="6072206"/>
            <a:ext cx="16841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2018 – 2019</a:t>
            </a:r>
          </a:p>
          <a:p>
            <a:pPr algn="ctr"/>
            <a:r>
              <a:rPr lang="ru-RU" sz="2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учебный год </a:t>
            </a:r>
            <a:endParaRPr lang="ru-RU" sz="2000" dirty="0">
              <a:solidFill>
                <a:srgbClr val="82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.jpg"/>
          <p:cNvPicPr>
            <a:picLocks noChangeAspect="1"/>
          </p:cNvPicPr>
          <p:nvPr/>
        </p:nvPicPr>
        <p:blipFill>
          <a:blip r:embed="rId2" cstate="print"/>
          <a:srcRect l="10482" t="9375" r="8506"/>
          <a:stretch>
            <a:fillRect/>
          </a:stretch>
        </p:blipFill>
        <p:spPr>
          <a:xfrm>
            <a:off x="285720" y="214290"/>
            <a:ext cx="2221954" cy="23574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 descr="листья 2 копия.jp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3357554" y="3743538"/>
            <a:ext cx="5643602" cy="3004398"/>
          </a:xfrm>
          <a:prstGeom prst="rect">
            <a:avLst/>
          </a:prstGeom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14282" y="3929066"/>
            <a:ext cx="350046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1" u="none" strike="noStrike" cap="none" normalizeH="0" baseline="0" dirty="0" smtClean="0">
                <a:ln>
                  <a:noFill/>
                </a:ln>
                <a:solidFill>
                  <a:srgbClr val="8A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Контакты: </a:t>
            </a:r>
            <a:endParaRPr kumimoji="0" lang="ru-RU" sz="3000" b="1" i="0" u="none" strike="noStrike" cap="none" normalizeH="0" baseline="0" dirty="0" smtClean="0">
              <a:ln>
                <a:noFill/>
              </a:ln>
              <a:solidFill>
                <a:srgbClr val="8A0000"/>
              </a:solidFill>
              <a:effectLst/>
              <a:latin typeface="Monotype Corsiva" pitchFamily="66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Тел.:   </a:t>
            </a:r>
            <a:r>
              <a:rPr lang="ru-RU" b="1" dirty="0">
                <a:solidFill>
                  <a:srgbClr val="5251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8(496)546-59-48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>
                <a:solidFill>
                  <a:srgbClr val="5251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8(496) 546-74-43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shk5peresvet@yandex.ru</a:t>
            </a:r>
            <a:endParaRPr lang="ru-RU" b="1" u="sng" dirty="0" smtClean="0">
              <a:solidFill>
                <a:srgbClr val="0000CC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сайт: 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shcool5peresvet.narod.ru</a:t>
            </a:r>
            <a:endParaRPr kumimoji="0" lang="ru-RU" b="1" strike="noStrike" cap="none" normalizeH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 141320, МО,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Сергиево-Посадский </a:t>
            </a:r>
            <a:r>
              <a:rPr lang="ru-RU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р-он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г. </a:t>
            </a:r>
            <a:r>
              <a:rPr lang="ru-RU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Пересвет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            ул. Советская, д.1</a:t>
            </a:r>
            <a:endParaRPr kumimoji="0" lang="ru-RU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43174" y="285728"/>
            <a:ext cx="6286512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 smtClean="0">
                <a:latin typeface="Monotype Corsiva" pitchFamily="66" charset="0"/>
              </a:rPr>
              <a:t>     Вот и наступило время подводить итоги прошедшего учебного года. Каким он был? Насыщенным интереснейшими событиями, обновлениями, а также ошибками, просчётами и неудачами. Это был год поиска, новых находок и профессионального роста.</a:t>
            </a:r>
          </a:p>
          <a:p>
            <a:r>
              <a:rPr lang="ru-RU" sz="1900" dirty="0" smtClean="0">
                <a:latin typeface="Monotype Corsiva" pitchFamily="66" charset="0"/>
              </a:rPr>
              <a:t>     На страницах публичного доклада мы расскажем вам о самом важном и значимом из того, что было и поделимся нашими надеждами на будущее, в которое школа вступает твёрдыми, уверенными шагами.</a:t>
            </a:r>
          </a:p>
          <a:p>
            <a:r>
              <a:rPr lang="ru-RU" sz="1900" dirty="0" smtClean="0">
                <a:latin typeface="Monotype Corsiva" pitchFamily="66" charset="0"/>
              </a:rPr>
              <a:t>     Оценить результаты нашей работы мы предлагаем вам. Нам важно ваше мнение, рассуждения, выводы…</a:t>
            </a:r>
            <a:endParaRPr lang="ru-RU" sz="1900" dirty="0"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29190" y="3714752"/>
            <a:ext cx="3857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директор: </a:t>
            </a:r>
            <a:r>
              <a:rPr lang="ru-RU" sz="16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Березина Ирина Васильевна</a:t>
            </a:r>
            <a:endParaRPr lang="ru-RU" sz="16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1"/>
          <p:cNvPicPr>
            <a:picLocks noChangeAspect="1" noChangeArrowheads="1"/>
          </p:cNvPicPr>
          <p:nvPr/>
        </p:nvPicPr>
        <p:blipFill>
          <a:blip r:embed="rId2">
            <a:lum bright="46000"/>
          </a:blip>
          <a:srcRect t="20711" r="1076"/>
          <a:stretch>
            <a:fillRect/>
          </a:stretch>
        </p:blipFill>
        <p:spPr bwMode="auto">
          <a:xfrm>
            <a:off x="71406" y="1285860"/>
            <a:ext cx="2496784" cy="301849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TextBox 10"/>
          <p:cNvSpPr txBox="1"/>
          <p:nvPr/>
        </p:nvSpPr>
        <p:spPr>
          <a:xfrm>
            <a:off x="857224" y="5187277"/>
            <a:ext cx="2571768" cy="13849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279400" h="279400"/>
          </a:sp3d>
        </p:spPr>
        <p:txBody>
          <a:bodyPr wrap="square" rtlCol="0">
            <a:spAutoFit/>
          </a:bodyPr>
          <a:lstStyle/>
          <a:p>
            <a:endParaRPr lang="ru-RU" sz="12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выдача документов</a:t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</a:b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    государственного образца</a:t>
            </a:r>
            <a:endParaRPr lang="ru-RU" sz="12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Государственное </a:t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 финансирование</a:t>
            </a:r>
          </a:p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43636" y="2071678"/>
            <a:ext cx="2571768" cy="13849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279400" h="279400"/>
          </a:sp3d>
        </p:spPr>
        <p:txBody>
          <a:bodyPr wrap="square" rtlCol="0">
            <a:spAutoFit/>
          </a:bodyPr>
          <a:lstStyle/>
          <a:p>
            <a:endParaRPr lang="ru-RU" sz="12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н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ачальное общее образование</a:t>
            </a: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основное общее образование</a:t>
            </a: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среднее общее образование</a:t>
            </a: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</a:t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   для детей и взрослых</a:t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43834" y="642918"/>
            <a:ext cx="1214446" cy="1543963"/>
          </a:xfrm>
          <a:prstGeom prst="rect">
            <a:avLst/>
          </a:prstGeom>
          <a:blipFill>
            <a:blip r:embed="rId3" cstate="print">
              <a:lum bright="-3000"/>
            </a:blip>
            <a:stretch>
              <a:fillRect/>
            </a:stretch>
          </a:blipFill>
          <a:ln w="12700">
            <a:noFill/>
          </a:ln>
          <a:effectLst/>
          <a:scene3d>
            <a:camera prst="orthographicFront"/>
            <a:lightRig rig="threePt" dir="t"/>
          </a:scene3d>
          <a:sp3d>
            <a:bevelT w="279400" h="2794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829955"/>
            <a:ext cx="1214446" cy="15001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2700">
            <a:noFill/>
          </a:ln>
          <a:effectLst/>
          <a:scene3d>
            <a:camera prst="orthographicFront"/>
            <a:lightRig rig="threePt" dir="t"/>
          </a:scene3d>
          <a:sp3d>
            <a:bevelT w="279400" h="2794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6215074" y="1142984"/>
            <a:ext cx="128588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Лицензия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№74141 от 26.08.2015 </a:t>
            </a:r>
            <a:endParaRPr lang="ru-RU" sz="1400" b="1" dirty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714480" y="4044269"/>
            <a:ext cx="18573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Свидетельство </a:t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 аккредитации</a:t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№3555 </a:t>
            </a:r>
            <a:b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от 11.11.2015 </a:t>
            </a:r>
            <a:endParaRPr lang="ru-RU" sz="1400" b="1" dirty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5720" y="785794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Полное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наименование: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57356" y="642918"/>
            <a:ext cx="3571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 общеобразовательное  учреждение </a:t>
            </a:r>
            <a:b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  <a:t>«Средняя общеобразовательная </a:t>
            </a:r>
            <a:b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  <a:t>школа №5 г. Пересвета»</a:t>
            </a:r>
            <a:endParaRPr lang="ru-RU" sz="1600" b="1" dirty="0">
              <a:solidFill>
                <a:srgbClr val="45442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5720" y="1785926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Учредитель: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57356" y="1785926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  <a:t>Муниципальное образование «Сергиево-Посадский муниципальный район Московской области». </a:t>
            </a:r>
            <a:b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454423"/>
                </a:solidFill>
                <a:latin typeface="Times New Roman" pitchFamily="18" charset="0"/>
                <a:cs typeface="Times New Roman" pitchFamily="18" charset="0"/>
              </a:rPr>
              <a:t>Функции и полномочия учредителя, а также права собственника имущества осуществляет  администрация Сергиево-Посадского муниципального района. </a:t>
            </a:r>
            <a:endParaRPr lang="ru-RU" sz="1600" b="1" dirty="0">
              <a:solidFill>
                <a:srgbClr val="45442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http://xn--12-6kc3bfr2e.xn--80ae9ahd.xn--p1ai/wp-content/uploads/2019/02/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10114" y="3357601"/>
            <a:ext cx="4762480" cy="357186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5" name="TextBox 14"/>
          <p:cNvSpPr txBox="1"/>
          <p:nvPr/>
        </p:nvSpPr>
        <p:spPr>
          <a:xfrm>
            <a:off x="4071934" y="71414"/>
            <a:ext cx="5000660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Организационно-правовое обеспечение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500694" y="3429000"/>
            <a:ext cx="36433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 smtClean="0">
                <a:solidFill>
                  <a:schemeClr val="bg2">
                    <a:lumMod val="10000"/>
                  </a:schemeClr>
                </a:solidFill>
              </a:rPr>
              <a:t>http://school5peresvet.narod.ru/obrazovaniye/files/license.pdf</a:t>
            </a:r>
            <a:endParaRPr lang="ru-RU" sz="1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58" y="6572272"/>
            <a:ext cx="37147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 smtClean="0">
                <a:solidFill>
                  <a:schemeClr val="bg2">
                    <a:lumMod val="10000"/>
                  </a:schemeClr>
                </a:solidFill>
              </a:rPr>
              <a:t>http://school5peresvet.narod.ru/obrazovaniye/files/akkred.pdf</a:t>
            </a:r>
            <a:endParaRPr lang="ru-RU" sz="10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357158" y="754058"/>
            <a:ext cx="342902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>
                <a:solidFill>
                  <a:srgbClr val="303C18"/>
                </a:solidFill>
              </a:rPr>
              <a:t>Реализуемые уровни образования</a:t>
            </a:r>
            <a:endParaRPr lang="ru-RU" sz="1600" b="1" dirty="0">
              <a:solidFill>
                <a:srgbClr val="303C1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4810" y="771109"/>
            <a:ext cx="48577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</a:rPr>
              <a:t>      Школа находится в Сергиево-Посадском районе Московской области в небольшом городе </a:t>
            </a:r>
            <a:r>
              <a:rPr lang="ru-RU" sz="1600" b="1" dirty="0" err="1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</a:rPr>
              <a:t>Пересвете</a:t>
            </a:r>
            <a:r>
              <a:rPr lang="ru-RU" sz="1600" b="1" dirty="0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  <a:hlinkClick r:id="rId2"/>
              </a:rPr>
              <a:t>, </a:t>
            </a:r>
            <a:r>
              <a:rPr lang="ru-RU" sz="1600" b="1" dirty="0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</a:rPr>
              <a:t>который расположен в 16 км. от районного центра и насчитывает 14 000 жителей.</a:t>
            </a:r>
          </a:p>
          <a:p>
            <a:pPr algn="just"/>
            <a:r>
              <a:rPr lang="ru-RU" sz="1600" b="1" dirty="0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</a:rPr>
              <a:t>     Школа является современным образовательным учреждением, в котором созданы все условия для получения качественного образования. </a:t>
            </a:r>
          </a:p>
          <a:p>
            <a:pPr algn="just"/>
            <a:r>
              <a:rPr lang="ru-RU" sz="1600" b="1" dirty="0" smtClean="0">
                <a:solidFill>
                  <a:srgbClr val="401B5B"/>
                </a:solidFill>
                <a:latin typeface="Monotype Corsiva" pitchFamily="66" charset="0"/>
                <a:cs typeface="Times New Roman" pitchFamily="18" charset="0"/>
              </a:rPr>
              <a:t>     Общая полезная площадь - 7810,90  кв.м. Это позволяет организовать учебное пространство наиболее оптимальным образом: каждый предмет учебного плана ведётся в специализированном учебном кабинете.  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142844" y="4071942"/>
          <a:ext cx="4214842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214282" y="1397000"/>
          <a:ext cx="3833818" cy="1674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666744" y="3661950"/>
            <a:ext cx="285752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 smtClean="0">
                <a:solidFill>
                  <a:srgbClr val="303C18"/>
                </a:solidFill>
              </a:rPr>
              <a:t>Кадровый потенциал</a:t>
            </a:r>
            <a:endParaRPr lang="ru-RU" sz="1600" b="1" dirty="0">
              <a:solidFill>
                <a:srgbClr val="303C18"/>
              </a:solidFill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3929058" y="3661950"/>
            <a:ext cx="50720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smtClean="0">
                <a:solidFill>
                  <a:srgbClr val="303C18"/>
                </a:solidFill>
              </a:rPr>
              <a:t>IT</a:t>
            </a:r>
            <a:r>
              <a:rPr lang="ru-RU" sz="1600" b="1" dirty="0" smtClean="0">
                <a:solidFill>
                  <a:srgbClr val="303C18"/>
                </a:solidFill>
              </a:rPr>
              <a:t> – инфраструктура образовательного пространства</a:t>
            </a:r>
            <a:endParaRPr lang="ru-RU" sz="1600" b="1" dirty="0">
              <a:solidFill>
                <a:srgbClr val="303C18"/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4143436" y="4000504"/>
          <a:ext cx="4929158" cy="2857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643570" y="214290"/>
            <a:ext cx="3357586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Информационная справка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Блок-схема: несколько документов 29"/>
          <p:cNvSpPr/>
          <p:nvPr/>
        </p:nvSpPr>
        <p:spPr>
          <a:xfrm>
            <a:off x="571472" y="642918"/>
            <a:ext cx="2000264" cy="142876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несколько документов 33"/>
          <p:cNvSpPr/>
          <p:nvPr/>
        </p:nvSpPr>
        <p:spPr>
          <a:xfrm>
            <a:off x="500034" y="2643182"/>
            <a:ext cx="2071702" cy="1643074"/>
          </a:xfrm>
          <a:prstGeom prst="flowChartMultidocumen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285852" y="1857364"/>
            <a:ext cx="1285884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Библиотека</a:t>
            </a:r>
            <a:b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3-</a:t>
            </a:r>
            <a:r>
              <a:rPr lang="en-US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техникой</a:t>
            </a:r>
          </a:p>
        </p:txBody>
      </p:sp>
      <p:sp>
        <p:nvSpPr>
          <p:cNvPr id="35" name="Блок-схема: несколько документов 34"/>
          <p:cNvSpPr/>
          <p:nvPr/>
        </p:nvSpPr>
        <p:spPr>
          <a:xfrm>
            <a:off x="6215074" y="4643446"/>
            <a:ext cx="2000264" cy="1500198"/>
          </a:xfrm>
          <a:prstGeom prst="flowChartMultidocumen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несколько документов 35"/>
          <p:cNvSpPr/>
          <p:nvPr/>
        </p:nvSpPr>
        <p:spPr>
          <a:xfrm>
            <a:off x="428596" y="4643446"/>
            <a:ext cx="2286016" cy="1714512"/>
          </a:xfrm>
          <a:prstGeom prst="flowChartMultidocumen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37" name="Блок-схема: несколько документов 36"/>
          <p:cNvSpPr/>
          <p:nvPr/>
        </p:nvSpPr>
        <p:spPr>
          <a:xfrm>
            <a:off x="3357554" y="642918"/>
            <a:ext cx="2071702" cy="1643074"/>
          </a:xfrm>
          <a:prstGeom prst="flowChartMultidocument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357686" y="2000240"/>
            <a:ext cx="1071570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Танцпол</a:t>
            </a:r>
            <a:endParaRPr lang="ru-RU" sz="1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Блок-схема: несколько документов 37"/>
          <p:cNvSpPr/>
          <p:nvPr/>
        </p:nvSpPr>
        <p:spPr>
          <a:xfrm>
            <a:off x="3357554" y="2571744"/>
            <a:ext cx="2071702" cy="1643074"/>
          </a:xfrm>
          <a:prstGeom prst="flowChartMultidocumen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несколько документов 38"/>
          <p:cNvSpPr/>
          <p:nvPr/>
        </p:nvSpPr>
        <p:spPr>
          <a:xfrm>
            <a:off x="6286512" y="642918"/>
            <a:ext cx="2071702" cy="1643074"/>
          </a:xfrm>
          <a:prstGeom prst="flowChartMultidocument">
            <a:avLst/>
          </a:prstGeom>
          <a:blipFill>
            <a:blip r:embed="rId8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15206" y="2071678"/>
            <a:ext cx="1143008" cy="276999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Столовая</a:t>
            </a:r>
          </a:p>
        </p:txBody>
      </p:sp>
      <p:sp>
        <p:nvSpPr>
          <p:cNvPr id="40" name="Блок-схема: несколько документов 39"/>
          <p:cNvSpPr/>
          <p:nvPr/>
        </p:nvSpPr>
        <p:spPr>
          <a:xfrm>
            <a:off x="3357554" y="4643446"/>
            <a:ext cx="2214578" cy="1500198"/>
          </a:xfrm>
          <a:prstGeom prst="flowChartMultidocument">
            <a:avLst/>
          </a:prstGeom>
          <a:blipFill>
            <a:blip r:embed="rId9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7143768" y="5929330"/>
            <a:ext cx="1081094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Школьный </a:t>
            </a:r>
            <a:b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музей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57620" y="6039169"/>
            <a:ext cx="1714512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Вокально-хоровая</a:t>
            </a:r>
          </a:p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студия «Мелодия»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14810" y="3967467"/>
            <a:ext cx="1214446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Шахматный </a:t>
            </a:r>
            <a:b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клуб</a:t>
            </a:r>
          </a:p>
        </p:txBody>
      </p:sp>
      <p:sp>
        <p:nvSpPr>
          <p:cNvPr id="41" name="Блок-схема: несколько документов 40"/>
          <p:cNvSpPr/>
          <p:nvPr/>
        </p:nvSpPr>
        <p:spPr>
          <a:xfrm>
            <a:off x="6215074" y="2643182"/>
            <a:ext cx="2071702" cy="1643074"/>
          </a:xfrm>
          <a:prstGeom prst="flowChartMultidocument">
            <a:avLst/>
          </a:prstGeom>
          <a:blipFill>
            <a:blip r:embed="rId10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7143768" y="4038905"/>
            <a:ext cx="1143008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Спортивный зал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85852" y="4038905"/>
            <a:ext cx="1285884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Мастерская </a:t>
            </a:r>
          </a:p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мягкой игрушки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71604" y="6072206"/>
            <a:ext cx="1143008" cy="461665"/>
          </a:xfrm>
          <a:prstGeom prst="rect">
            <a:avLst/>
          </a:prstGeom>
          <a:solidFill>
            <a:schemeClr val="bg1"/>
          </a:solidFill>
          <a:ln w="9525">
            <a:solidFill>
              <a:srgbClr val="0033CC"/>
            </a:solidFill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Современный </a:t>
            </a:r>
            <a:b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актовый зал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28926" y="71414"/>
            <a:ext cx="614366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Элементы образовательной </a:t>
            </a:r>
            <a:r>
              <a:rPr lang="ru-RU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инфраструкткры</a:t>
            </a: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928670"/>
          <a:ext cx="8715436" cy="50901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  <a:tableStyleId>{F5AB1C69-6EDB-4FF4-983F-18BD219EF322}</a:tableStyleId>
              </a:tblPr>
              <a:tblGrid>
                <a:gridCol w="2928958"/>
                <a:gridCol w="3214710"/>
                <a:gridCol w="2571768"/>
              </a:tblGrid>
              <a:tr h="68075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00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Факторы влияния </a:t>
                      </a:r>
                      <a:endParaRPr lang="ru-RU" sz="2000" kern="1200" dirty="0" smtClean="0">
                        <a:solidFill>
                          <a:srgbClr val="82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CAFFB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00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Вызовы к школьному образованию</a:t>
                      </a:r>
                      <a:endParaRPr lang="ru-RU" sz="2000" kern="1200" dirty="0" smtClean="0">
                        <a:solidFill>
                          <a:srgbClr val="82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CAFFB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00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</a:t>
                      </a:r>
                      <a:endParaRPr lang="ru-RU" sz="2000" kern="1200" dirty="0" smtClean="0">
                        <a:solidFill>
                          <a:srgbClr val="82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T="288000">
                    <a:cell3D prstMaterial="dkEdge">
                      <a:bevel/>
                      <a:lightRig rig="flood" dir="t"/>
                    </a:cell3D>
                    <a:solidFill>
                      <a:srgbClr val="CAFFB9"/>
                    </a:solidFill>
                  </a:tcPr>
                </a:tc>
              </a:tr>
              <a:tr h="1087057">
                <a:tc>
                  <a:txBody>
                    <a:bodyPr/>
                    <a:lstStyle/>
                    <a:p>
                      <a:pPr marL="342900" indent="-342900" algn="l" defTabSz="914400" rtl="0" eaLnBrk="1" latinLnBrk="0" hangingPunct="1">
                        <a:buAutoNum type="arabicPeriod"/>
                      </a:pP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Информатизация общества</a:t>
                      </a:r>
                    </a:p>
                    <a:p>
                      <a:pPr marL="342900" indent="-342900" algn="l" defTabSz="914400" rtl="0" eaLnBrk="1" latinLnBrk="0" hangingPunct="1">
                        <a:buNone/>
                      </a:pPr>
                      <a:endParaRPr lang="ru-RU" sz="1800" b="1" kern="1200" baseline="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Образовательный запрос на информационно-технологическую грамотность</a:t>
                      </a:r>
                    </a:p>
                    <a:p>
                      <a:pPr marL="0" algn="l" defTabSz="914400" rtl="0" eaLnBrk="1" latinLnBrk="0" hangingPunct="1"/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Практико-ориентированное обучение на высокотехнологичной базе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1087057">
                <a:tc>
                  <a:txBody>
                    <a:bodyPr/>
                    <a:lstStyle/>
                    <a:p>
                      <a:pPr marL="342900" indent="-342900" algn="l" defTabSz="914400" rtl="0" eaLnBrk="1" latinLnBrk="0" hangingPunct="1">
                        <a:buFont typeface="+mj-lt"/>
                        <a:buNone/>
                      </a:pPr>
                      <a:r>
                        <a:rPr lang="ru-RU" sz="1800" b="1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  Высокотехнологичные промышленные  и финансовые предприятия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Образовательный запрос родителей и обучающихся   на наукоёмкое образование   технической  направленности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Формы взаимодействия школы и предприятия 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1217101">
                <a:tc>
                  <a:txBody>
                    <a:bodyPr/>
                    <a:lstStyle/>
                    <a:p>
                      <a:pPr marL="342900" indent="-342900" algn="l" defTabSz="914400" rtl="0" eaLnBrk="1" latinLnBrk="0" hangingPunct="1">
                        <a:buNone/>
                      </a:pP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  Вузы, готовящие специалистов, для местных высокотехнологичных предприятий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Востребованность  качественного образования выпускников школы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Нестабильный рейтинг отдельных предметов и образовательных  услуг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29190" y="214290"/>
            <a:ext cx="400052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Социальные факторы влияния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1285860"/>
            <a:ext cx="4071966" cy="928694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426"/>
                </a:solidFill>
              </a:rPr>
              <a:t>Создание образовательной модели, отвечающей требованиям экономики и социальной сферы </a:t>
            </a:r>
            <a:endParaRPr lang="ru-RU" b="1" dirty="0">
              <a:solidFill>
                <a:srgbClr val="00542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5918" y="2786058"/>
            <a:ext cx="6000792" cy="857256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426"/>
                </a:solidFill>
              </a:rPr>
              <a:t>Формирование  единого образовательного пространства, обеспечивающего социализацию обучающегося в условиях конкретной </a:t>
            </a:r>
            <a:r>
              <a:rPr lang="ru-RU" b="1" dirty="0" err="1" smtClean="0">
                <a:solidFill>
                  <a:srgbClr val="005426"/>
                </a:solidFill>
              </a:rPr>
              <a:t>социокультурной</a:t>
            </a:r>
            <a:r>
              <a:rPr lang="ru-RU" b="1" dirty="0" smtClean="0">
                <a:solidFill>
                  <a:srgbClr val="005426"/>
                </a:solidFill>
              </a:rPr>
              <a:t> среды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4143380"/>
            <a:ext cx="6500858" cy="357190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426"/>
                </a:solidFill>
              </a:rPr>
              <a:t>Расширение пространства самореализации обучающихся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282" y="928670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Цель стратегическая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85918" y="2428868"/>
            <a:ext cx="3214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Цель на перспективу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8926" y="3786190"/>
            <a:ext cx="40005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Цель ближайшего развития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85720" y="4643446"/>
            <a:ext cx="1500198" cy="408017"/>
          </a:xfrm>
          <a:prstGeom prst="rect">
            <a:avLst/>
          </a:prstGeom>
        </p:spPr>
        <p:txBody>
          <a:bodyPr wrap="none" fromWordArt="1"/>
          <a:lstStyle/>
          <a:p>
            <a:pPr>
              <a:defRPr/>
            </a:pPr>
            <a:r>
              <a:rPr lang="ru-RU" sz="20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МИССИЯ</a:t>
            </a:r>
            <a:endParaRPr lang="ru-RU" sz="2000" b="1" kern="10" dirty="0">
              <a:ln w="3175">
                <a:solidFill>
                  <a:srgbClr val="333300"/>
                </a:solidFill>
                <a:round/>
                <a:headEnd/>
                <a:tailEnd/>
              </a:ln>
              <a:solidFill>
                <a:srgbClr val="333200"/>
              </a:solidFill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4949809"/>
            <a:ext cx="86439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Подготовка выпускника, имеющего высокий уровень интеллектуального развития, обладающего творческим потенциалом, ориентированного на получение профессионального образования, готового к самоопределению и самореализации в условиях высокотехнологичного общества. </a:t>
            </a:r>
            <a:endParaRPr lang="ru-RU" dirty="0">
              <a:solidFill>
                <a:srgbClr val="64004A"/>
              </a:solidFill>
            </a:endParaRPr>
          </a:p>
        </p:txBody>
      </p:sp>
      <p:pic>
        <p:nvPicPr>
          <p:cNvPr id="3074" name="Picture 2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44" y="500042"/>
            <a:ext cx="3786174" cy="283963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TextBox 12"/>
          <p:cNvSpPr txBox="1"/>
          <p:nvPr/>
        </p:nvSpPr>
        <p:spPr>
          <a:xfrm>
            <a:off x="5572132" y="142852"/>
            <a:ext cx="3357586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Образовательная политика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7" name="Диаграмма 116"/>
          <p:cNvGraphicFramePr/>
          <p:nvPr/>
        </p:nvGraphicFramePr>
        <p:xfrm>
          <a:off x="0" y="1571612"/>
          <a:ext cx="3214710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5366" name="Picture 6" descr="1"/>
          <p:cNvPicPr>
            <a:picLocks noChangeAspect="1" noChangeArrowheads="1"/>
          </p:cNvPicPr>
          <p:nvPr/>
        </p:nvPicPr>
        <p:blipFill>
          <a:blip r:embed="rId4">
            <a:lum bright="18000"/>
          </a:blip>
          <a:srcRect l="16250" r="26249"/>
          <a:stretch>
            <a:fillRect/>
          </a:stretch>
        </p:blipFill>
        <p:spPr bwMode="auto">
          <a:xfrm>
            <a:off x="6429388" y="78042"/>
            <a:ext cx="2571768" cy="251211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7" name="Скругленный прямоугольник 76"/>
          <p:cNvSpPr/>
          <p:nvPr/>
        </p:nvSpPr>
        <p:spPr>
          <a:xfrm>
            <a:off x="6072198" y="1785926"/>
            <a:ext cx="3143272" cy="24288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175"/>
          <a:effectLst/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6000760" y="4214818"/>
            <a:ext cx="3214710" cy="25003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175"/>
          <a:effectLst/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3214678" y="3857628"/>
            <a:ext cx="3000396" cy="235745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175"/>
          <a:effectLst/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3214678" y="1428736"/>
            <a:ext cx="3071834" cy="24288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175"/>
          <a:effectLst/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 descr="ПДД 2.jpg"/>
          <p:cNvPicPr>
            <a:picLocks noChangeAspect="1"/>
          </p:cNvPicPr>
          <p:nvPr/>
        </p:nvPicPr>
        <p:blipFill>
          <a:blip r:embed="rId5">
            <a:lum bright="17000" contrast="14000"/>
          </a:blip>
          <a:srcRect l="32486" t="35858" r="40264" b="9298"/>
          <a:stretch>
            <a:fillRect/>
          </a:stretch>
        </p:blipFill>
        <p:spPr>
          <a:xfrm>
            <a:off x="4857752" y="2428868"/>
            <a:ext cx="1143008" cy="12920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4" name="Рисунок 83" descr="экологическое воспитание.jpg"/>
          <p:cNvPicPr>
            <a:picLocks noChangeAspect="1"/>
          </p:cNvPicPr>
          <p:nvPr/>
        </p:nvPicPr>
        <p:blipFill>
          <a:blip r:embed="rId6" cstate="print">
            <a:lum bright="17000" contrast="14000"/>
          </a:blip>
          <a:srcRect t="16406" r="6249" b="8593"/>
          <a:stretch>
            <a:fillRect/>
          </a:stretch>
        </p:blipFill>
        <p:spPr>
          <a:xfrm>
            <a:off x="4777385" y="4786322"/>
            <a:ext cx="1294813" cy="13811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Рисунок 12" descr="двигательная активность 3.jpg"/>
          <p:cNvPicPr>
            <a:picLocks noChangeAspect="1"/>
          </p:cNvPicPr>
          <p:nvPr/>
        </p:nvPicPr>
        <p:blipFill>
          <a:blip r:embed="rId7" cstate="print">
            <a:lum bright="17000" contrast="14000"/>
          </a:blip>
          <a:srcRect r="3125" b="29282"/>
          <a:stretch>
            <a:fillRect/>
          </a:stretch>
        </p:blipFill>
        <p:spPr>
          <a:xfrm>
            <a:off x="7708714" y="2786058"/>
            <a:ext cx="1297606" cy="14287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extBox 1"/>
          <p:cNvSpPr txBox="1"/>
          <p:nvPr/>
        </p:nvSpPr>
        <p:spPr>
          <a:xfrm>
            <a:off x="4286248" y="71414"/>
            <a:ext cx="4857784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Уровень начального общего образования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979065" y="2786058"/>
            <a:ext cx="950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286512" y="1928802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Здоровье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15074" y="2357430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Чемпион</a:t>
            </a:r>
          </a:p>
        </p:txBody>
      </p:sp>
      <p:cxnSp>
        <p:nvCxnSpPr>
          <p:cNvPr id="53" name="Прямая со стрелкой 52"/>
          <p:cNvCxnSpPr/>
          <p:nvPr/>
        </p:nvCxnSpPr>
        <p:spPr>
          <a:xfrm rot="10800000">
            <a:off x="7143768" y="2143116"/>
            <a:ext cx="214314" cy="142876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10800000" flipV="1">
            <a:off x="7072330" y="2428868"/>
            <a:ext cx="214314" cy="7143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rot="5400000">
            <a:off x="4572000" y="2571744"/>
            <a:ext cx="214314" cy="7143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357554" y="1643050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500430" y="2211165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Азбука пешеходных наук</a:t>
            </a:r>
          </a:p>
        </p:txBody>
      </p:sp>
      <p:cxnSp>
        <p:nvCxnSpPr>
          <p:cNvPr id="71" name="Прямая со стрелкой 70"/>
          <p:cNvCxnSpPr/>
          <p:nvPr/>
        </p:nvCxnSpPr>
        <p:spPr>
          <a:xfrm rot="10800000" flipV="1">
            <a:off x="4214810" y="2285992"/>
            <a:ext cx="142876" cy="7143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rot="10800000">
            <a:off x="4285454" y="1928802"/>
            <a:ext cx="143670" cy="142876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4286248" y="4119096"/>
            <a:ext cx="1643074" cy="738664"/>
          </a:xfrm>
          <a:prstGeom prst="rect">
            <a:avLst/>
          </a:prstGeom>
          <a:solidFill>
            <a:srgbClr val="FFE1FF"/>
          </a:solidFill>
          <a:scene3d>
            <a:camera prst="perspectiveHeroicExtremeLeftFacing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школьников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357554" y="4500570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Бережное отношение к животным</a:t>
            </a:r>
            <a:endParaRPr lang="ru-RU" sz="1200" b="1" i="1" dirty="0" smtClean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714744" y="5253351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Земля – наш </a:t>
            </a:r>
            <a:b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дом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428992" y="400050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429388" y="5572140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Все цвета, кроме чёрного!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143636" y="5167796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Питание и здоровье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143636" y="4429132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Разговор о правильном питании</a:t>
            </a:r>
          </a:p>
        </p:txBody>
      </p:sp>
      <p:pic>
        <p:nvPicPr>
          <p:cNvPr id="11266" name="Picture 2" descr="1"/>
          <p:cNvPicPr>
            <a:picLocks noChangeAspect="1" noChangeArrowheads="1"/>
          </p:cNvPicPr>
          <p:nvPr/>
        </p:nvPicPr>
        <p:blipFill>
          <a:blip r:embed="rId8">
            <a:lum bright="17000" contrast="14000"/>
          </a:blip>
          <a:srcRect l="12820" t="4274"/>
          <a:stretch>
            <a:fillRect/>
          </a:stretch>
        </p:blipFill>
        <p:spPr bwMode="auto">
          <a:xfrm>
            <a:off x="7500958" y="5286388"/>
            <a:ext cx="1663485" cy="13699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6" name="TextBox 35"/>
          <p:cNvSpPr txBox="1"/>
          <p:nvPr/>
        </p:nvSpPr>
        <p:spPr>
          <a:xfrm>
            <a:off x="7143768" y="4500570"/>
            <a:ext cx="1714512" cy="830997"/>
          </a:xfrm>
          <a:prstGeom prst="rect">
            <a:avLst/>
          </a:prstGeom>
          <a:solidFill>
            <a:srgbClr val="FFE1FF"/>
          </a:solidFill>
          <a:scene3d>
            <a:camera prst="perspectiveHeroicExtremeLeftFacing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Здоровые</a:t>
            </a:r>
          </a:p>
          <a:p>
            <a:pPr algn="ctr"/>
            <a:r>
              <a:rPr lang="ru-RU" sz="16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привычки</a:t>
            </a:r>
          </a:p>
          <a:p>
            <a:pPr algn="ctr"/>
            <a:r>
              <a:rPr lang="ru-RU" sz="16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школьников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215206" y="2047394"/>
            <a:ext cx="1643074" cy="738664"/>
          </a:xfrm>
          <a:prstGeom prst="rect">
            <a:avLst/>
          </a:prstGeom>
          <a:solidFill>
            <a:srgbClr val="FFE1FF"/>
          </a:solidFill>
          <a:scene3d>
            <a:camera prst="perspectiveHeroicExtremeLeftFacing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Двигательная активность</a:t>
            </a:r>
          </a:p>
          <a:p>
            <a:pPr algn="ctr"/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школьников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86248" y="1714488"/>
            <a:ext cx="1714512" cy="738664"/>
          </a:xfrm>
          <a:prstGeom prst="rect">
            <a:avLst/>
          </a:prstGeom>
          <a:solidFill>
            <a:srgbClr val="FFE1FF"/>
          </a:solidFill>
          <a:scene3d>
            <a:camera prst="perspectiveHeroicExtremeLeftFacing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Правила дорожного движения</a:t>
            </a:r>
          </a:p>
        </p:txBody>
      </p:sp>
      <p:cxnSp>
        <p:nvCxnSpPr>
          <p:cNvPr id="103" name="Прямая со стрелкой 102"/>
          <p:cNvCxnSpPr/>
          <p:nvPr/>
        </p:nvCxnSpPr>
        <p:spPr>
          <a:xfrm rot="5400000">
            <a:off x="4393405" y="4822041"/>
            <a:ext cx="214314" cy="142876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rot="10800000" flipV="1">
            <a:off x="4214810" y="4643446"/>
            <a:ext cx="214314" cy="7143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/>
          <p:nvPr/>
        </p:nvCxnSpPr>
        <p:spPr>
          <a:xfrm rot="10800000">
            <a:off x="4286248" y="4286256"/>
            <a:ext cx="143670" cy="9716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" name="Рисунок 111" descr="здоровье.jpg"/>
          <p:cNvPicPr>
            <a:picLocks noChangeAspect="1"/>
          </p:cNvPicPr>
          <p:nvPr/>
        </p:nvPicPr>
        <p:blipFill>
          <a:blip r:embed="rId9" cstate="print">
            <a:lum bright="17000" contrast="14000"/>
          </a:blip>
          <a:stretch>
            <a:fillRect/>
          </a:stretch>
        </p:blipFill>
        <p:spPr>
          <a:xfrm>
            <a:off x="6286512" y="2714620"/>
            <a:ext cx="1571636" cy="103989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113" name="Прямая со стрелкой 112"/>
          <p:cNvCxnSpPr/>
          <p:nvPr/>
        </p:nvCxnSpPr>
        <p:spPr>
          <a:xfrm rot="10800000" flipV="1">
            <a:off x="7072331" y="5310670"/>
            <a:ext cx="214314" cy="71439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 стрелкой 113"/>
          <p:cNvCxnSpPr/>
          <p:nvPr/>
        </p:nvCxnSpPr>
        <p:spPr>
          <a:xfrm rot="10800000">
            <a:off x="7072330" y="4810606"/>
            <a:ext cx="214314" cy="1588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 стрелкой 117"/>
          <p:cNvCxnSpPr/>
          <p:nvPr/>
        </p:nvCxnSpPr>
        <p:spPr>
          <a:xfrm rot="5400000">
            <a:off x="7250925" y="5417829"/>
            <a:ext cx="214314" cy="142876"/>
          </a:xfrm>
          <a:prstGeom prst="straightConnector1">
            <a:avLst/>
          </a:prstGeom>
          <a:ln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3571868" y="857232"/>
            <a:ext cx="2571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Особенности учебного плана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571472" y="1428736"/>
            <a:ext cx="2286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Динамика численности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42910" y="71414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Количество классов</a:t>
            </a:r>
          </a:p>
        </p:txBody>
      </p:sp>
      <p:graphicFrame>
        <p:nvGraphicFramePr>
          <p:cNvPr id="122" name="Таблица 121"/>
          <p:cNvGraphicFramePr>
            <a:graphicFrameLocks noGrp="1"/>
          </p:cNvGraphicFramePr>
          <p:nvPr/>
        </p:nvGraphicFramePr>
        <p:xfrm>
          <a:off x="428596" y="450629"/>
          <a:ext cx="2428892" cy="763792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28760"/>
                <a:gridCol w="1000132"/>
              </a:tblGrid>
              <a:tr h="26314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 anchor="ctr" anchorCtr="1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032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 anchor="ctr" anchorCtr="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/>
                </a:tc>
              </a:tr>
              <a:tr h="25032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 anchorCtr="1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3" name="TextBox 122"/>
          <p:cNvSpPr txBox="1"/>
          <p:nvPr/>
        </p:nvSpPr>
        <p:spPr>
          <a:xfrm>
            <a:off x="714348" y="285749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Внутренняя оценка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71472" y="4071942"/>
            <a:ext cx="2286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Внешняя оценка (ВПР)</a:t>
            </a:r>
          </a:p>
        </p:txBody>
      </p:sp>
      <p:graphicFrame>
        <p:nvGraphicFramePr>
          <p:cNvPr id="131" name="Таблица 130"/>
          <p:cNvGraphicFramePr>
            <a:graphicFrameLocks noGrp="1"/>
          </p:cNvGraphicFramePr>
          <p:nvPr/>
        </p:nvGraphicFramePr>
        <p:xfrm>
          <a:off x="285720" y="3214686"/>
          <a:ext cx="2928958" cy="785818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235257"/>
                <a:gridCol w="693701"/>
              </a:tblGrid>
              <a:tr h="42862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 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62 %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имеют «2» по итогам года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2" name="Таблица 131"/>
          <p:cNvGraphicFramePr>
            <a:graphicFrameLocks noGrp="1"/>
          </p:cNvGraphicFramePr>
          <p:nvPr/>
        </p:nvGraphicFramePr>
        <p:xfrm>
          <a:off x="214282" y="4429132"/>
          <a:ext cx="2928958" cy="71438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214578"/>
                <a:gridCol w="714380"/>
              </a:tblGrid>
              <a:tr h="35719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справились 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73%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справились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0" y="5397064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Всероссийская олимпиада школьников</a:t>
            </a:r>
            <a:b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</a:br>
            <a:r>
              <a:rPr lang="ru-RU" sz="1200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(муниципальный этап)</a:t>
            </a:r>
          </a:p>
        </p:txBody>
      </p:sp>
      <p:graphicFrame>
        <p:nvGraphicFramePr>
          <p:cNvPr id="62" name="Таблица 61"/>
          <p:cNvGraphicFramePr>
            <a:graphicFrameLocks noGrp="1"/>
          </p:cNvGraphicFramePr>
          <p:nvPr/>
        </p:nvGraphicFramePr>
        <p:xfrm>
          <a:off x="500034" y="5968568"/>
          <a:ext cx="2428892" cy="603704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28760"/>
                <a:gridCol w="1000132"/>
              </a:tblGrid>
              <a:tr h="3018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призёры</a:t>
                      </a:r>
                    </a:p>
                  </a:txBody>
                  <a:tcPr marL="68580" marR="68580" marT="0" marB="0" anchor="ctr" anchorCtr="1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018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</a:t>
                      </a:r>
                    </a:p>
                  </a:txBody>
                  <a:tcPr marL="68580" marR="68580" marT="0" marB="0" anchor="ctr" anchorCtr="1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523875"/>
            <a:ext cx="2643174" cy="17621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1" name="Прямоугольник 40"/>
          <p:cNvSpPr/>
          <p:nvPr/>
        </p:nvSpPr>
        <p:spPr>
          <a:xfrm>
            <a:off x="6000760" y="5357826"/>
            <a:ext cx="3000396" cy="1357322"/>
          </a:xfrm>
          <a:prstGeom prst="rect">
            <a:avLst/>
          </a:prstGeom>
          <a:solidFill>
            <a:srgbClr val="4A64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6000760" y="4000504"/>
            <a:ext cx="3000396" cy="1285884"/>
          </a:xfrm>
          <a:prstGeom prst="rect">
            <a:avLst/>
          </a:prstGeom>
          <a:solidFill>
            <a:srgbClr val="4A64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2928926" y="4000504"/>
            <a:ext cx="3000396" cy="1285884"/>
          </a:xfrm>
          <a:prstGeom prst="rect">
            <a:avLst/>
          </a:prstGeom>
          <a:solidFill>
            <a:srgbClr val="660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2928926" y="5357826"/>
            <a:ext cx="3000396" cy="1357322"/>
          </a:xfrm>
          <a:prstGeom prst="rect">
            <a:avLst/>
          </a:prstGeom>
          <a:solidFill>
            <a:srgbClr val="660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1438" y="2928934"/>
            <a:ext cx="2643174" cy="1714512"/>
          </a:xfrm>
          <a:prstGeom prst="rect">
            <a:avLst/>
          </a:prstGeom>
          <a:solidFill>
            <a:srgbClr val="00206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32" y="428604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0000CC"/>
                </a:solidFill>
                <a:latin typeface="Arial"/>
                <a:cs typeface="Arial"/>
              </a:rPr>
              <a:t>Духовно-нравственное </a:t>
            </a:r>
            <a:r>
              <a:rPr lang="ru-RU" sz="1200" b="1" kern="10" dirty="0" smtClean="0">
                <a:latin typeface="Arial"/>
                <a:cs typeface="Arial"/>
              </a:rPr>
              <a:t>развитие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1406" y="857232"/>
            <a:ext cx="2071702" cy="17851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perspectiveHeroicExtremeRightFacing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История	              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География	              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Литература	              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ИЗО	                  5-7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Духовное  наследие           5-7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Духовное краеведение 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Подмосковья	                     8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Я –Гражданин России           8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Патриоты  России                  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Праздники, традиции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 ремёсла народов России    7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3500430" y="500042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0000CC"/>
                </a:solidFill>
                <a:latin typeface="Arial"/>
                <a:cs typeface="Arial"/>
              </a:rPr>
              <a:t>Социализация обучающихся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72066" y="543807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0000CC"/>
                </a:solidFill>
                <a:latin typeface="Arial"/>
                <a:cs typeface="Arial"/>
              </a:rPr>
              <a:t>Экологическое образование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72066" y="1000108"/>
            <a:ext cx="1643074" cy="10156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perspectiveHeroicExtremeRightFacing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Биология 	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Химия	8-9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Вещества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вокруг нас 	7-8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Юный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натуралист	5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00232" y="428604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0000CC"/>
                </a:solidFill>
                <a:latin typeface="Arial"/>
                <a:cs typeface="Arial"/>
              </a:rPr>
              <a:t>Техническая направленность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857356" y="1000108"/>
            <a:ext cx="1643074" cy="1477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perspectiveHeroicExtremeRightFacing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Математика	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Информатика	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Физика	    7-9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Химия 	    8-9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Физика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вокруг нас 	    7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Практическая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математика	     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Электротехника     8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57620" y="-24"/>
            <a:ext cx="507209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Уровень основного общего образования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4282" y="142852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Особенности учебного плана</a:t>
            </a:r>
          </a:p>
        </p:txBody>
      </p:sp>
      <p:graphicFrame>
        <p:nvGraphicFramePr>
          <p:cNvPr id="17" name="Диаграмма 16"/>
          <p:cNvGraphicFramePr/>
          <p:nvPr/>
        </p:nvGraphicFramePr>
        <p:xfrm>
          <a:off x="142844" y="4857760"/>
          <a:ext cx="2571768" cy="1857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1406" y="4866513"/>
            <a:ext cx="235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Динамика численности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8596" y="3000372"/>
            <a:ext cx="21431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Количество классов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142844" y="3357562"/>
          <a:ext cx="2428892" cy="1022284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28760"/>
                <a:gridCol w="1000132"/>
              </a:tblGrid>
              <a:tr h="35220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350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50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143240" y="4071942"/>
            <a:ext cx="26360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Внутренняя оценка (5 класс)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43636" y="4071942"/>
            <a:ext cx="2782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Внешняя оценка (ВПР – 5 класс)</a:t>
            </a:r>
          </a:p>
        </p:txBody>
      </p:sp>
      <p:graphicFrame>
        <p:nvGraphicFramePr>
          <p:cNvPr id="28" name="Таблица 27"/>
          <p:cNvGraphicFramePr>
            <a:graphicFrameLocks noGrp="1"/>
          </p:cNvGraphicFramePr>
          <p:nvPr/>
        </p:nvGraphicFramePr>
        <p:xfrm>
          <a:off x="3071802" y="4451154"/>
          <a:ext cx="2714644" cy="62092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071702"/>
                <a:gridCol w="642942"/>
              </a:tblGrid>
              <a:tr h="3104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67 %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04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имеют «2» по итогам года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Таблица 28"/>
          <p:cNvGraphicFramePr>
            <a:graphicFrameLocks noGrp="1"/>
          </p:cNvGraphicFramePr>
          <p:nvPr/>
        </p:nvGraphicFramePr>
        <p:xfrm>
          <a:off x="6143636" y="4429132"/>
          <a:ext cx="2786082" cy="708958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019910"/>
                <a:gridCol w="766172"/>
              </a:tblGrid>
              <a:tr h="35447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справились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4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справились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3143240" y="5500702"/>
            <a:ext cx="2489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Внутренняя оценка (6 класс)</a:t>
            </a: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3071802" y="5847866"/>
          <a:ext cx="2714644" cy="733162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071702"/>
                <a:gridCol w="642942"/>
              </a:tblGrid>
              <a:tr h="36658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49 %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658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имеют «2» по итогам года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6215074" y="5429264"/>
            <a:ext cx="2782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solidFill>
                  <a:srgbClr val="FFFF00"/>
                </a:solidFill>
                <a:latin typeface="Arial"/>
                <a:cs typeface="Arial"/>
              </a:rPr>
              <a:t>Внешняя оценка (ВПР – 6 класс)</a:t>
            </a:r>
            <a:endParaRPr lang="ru-RU" sz="1200" b="1" kern="10" dirty="0" smtClean="0">
              <a:ln w="3175">
                <a:solidFill>
                  <a:srgbClr val="3333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/>
        </p:nvGraphicFramePr>
        <p:xfrm>
          <a:off x="6145672" y="5816740"/>
          <a:ext cx="2784046" cy="69930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948833"/>
                <a:gridCol w="835213"/>
              </a:tblGrid>
              <a:tr h="34965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справились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59%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49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справились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357554" y="928670"/>
            <a:ext cx="1928826" cy="13234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perspectiveHeroicExtremeRightFacing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География 	             5-9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Обществознание             6-9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ОБЖ                                  6-9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Азбука финансовой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грамотности                     8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Юный корреспондент    9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Школа безопасности      5-6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Юный географ                 7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00760" y="2328628"/>
            <a:ext cx="3000396" cy="1600438"/>
          </a:xfrm>
          <a:prstGeom prst="rect">
            <a:avLst/>
          </a:prstGeom>
          <a:solidFill>
            <a:srgbClr val="EECDFF"/>
          </a:solidFill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ОГЭ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Получили аттестат – 100% сдававших </a:t>
            </a:r>
            <a:b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(1 – не сдавал по причине болезни)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Сдали на «4» и «5» - 52%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Набрали по 4-м предметам: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20 баллов – 5%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16 – 19 баллов – 45%</a:t>
            </a: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12 – 15 баллов 50%</a:t>
            </a:r>
            <a:endParaRPr lang="ru-RU" sz="1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28992" y="2428868"/>
            <a:ext cx="2143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Всероссийская </a:t>
            </a:r>
          </a:p>
          <a:p>
            <a:pPr algn="ctr"/>
            <a:r>
              <a:rPr lang="ru-RU" sz="10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олимпиада школьников</a:t>
            </a:r>
            <a:br>
              <a:rPr lang="ru-RU" sz="10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</a:br>
            <a:r>
              <a:rPr lang="ru-RU" sz="1000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(муниципальный этап)</a:t>
            </a:r>
          </a:p>
        </p:txBody>
      </p:sp>
      <p:graphicFrame>
        <p:nvGraphicFramePr>
          <p:cNvPr id="37" name="Таблица 36"/>
          <p:cNvGraphicFramePr>
            <a:graphicFrameLocks noGrp="1"/>
          </p:cNvGraphicFramePr>
          <p:nvPr/>
        </p:nvGraphicFramePr>
        <p:xfrm>
          <a:off x="3286116" y="3111048"/>
          <a:ext cx="2428892" cy="603704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28824"/>
                <a:gridCol w="1000068"/>
              </a:tblGrid>
              <a:tr h="3018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призёры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18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участники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chool5peresvet.narod.ru/itog_sertification/images/ege_o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4929198"/>
            <a:ext cx="1143008" cy="592100"/>
          </a:xfrm>
          <a:prstGeom prst="rect">
            <a:avLst/>
          </a:prstGeom>
          <a:noFill/>
        </p:spPr>
      </p:pic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3428992" y="5500702"/>
          <a:ext cx="3500462" cy="107157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785818"/>
                <a:gridCol w="642942"/>
                <a:gridCol w="642942"/>
                <a:gridCol w="642942"/>
                <a:gridCol w="785818"/>
              </a:tblGrid>
              <a:tr h="3571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endParaRPr lang="ru-RU" sz="1200" b="1" i="0" kern="1200" dirty="0" smtClean="0">
                        <a:solidFill>
                          <a:srgbClr val="82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150-189 баллов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190 -219 баллов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220-279 баллов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свыше 280 баллов</a:t>
                      </a:r>
                    </a:p>
                  </a:txBody>
                  <a:tcPr marL="68580" marR="68580" marT="0" marB="0" anchor="ctr">
                    <a:noFill/>
                  </a:tcPr>
                </a:tc>
              </a:tr>
              <a:tr h="24612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 anchor="ctr" anchorCtr="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5A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2D2A19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 descr="1"/>
          <p:cNvPicPr>
            <a:picLocks noChangeAspect="1" noChangeArrowheads="1"/>
          </p:cNvPicPr>
          <p:nvPr/>
        </p:nvPicPr>
        <p:blipFill>
          <a:blip r:embed="rId3" cstate="print"/>
          <a:srcRect t="33333" r="11111" b="7692"/>
          <a:stretch>
            <a:fillRect/>
          </a:stretch>
        </p:blipFill>
        <p:spPr bwMode="auto">
          <a:xfrm>
            <a:off x="5857884" y="571480"/>
            <a:ext cx="1643074" cy="1392657"/>
          </a:xfrm>
          <a:prstGeom prst="rect">
            <a:avLst/>
          </a:prstGeom>
          <a:noFill/>
          <a:effectLst>
            <a:softEdge rad="127000"/>
          </a:effectLst>
        </p:spPr>
      </p:pic>
      <p:grpSp>
        <p:nvGrpSpPr>
          <p:cNvPr id="22" name="Группа 21"/>
          <p:cNvGrpSpPr/>
          <p:nvPr/>
        </p:nvGrpSpPr>
        <p:grpSpPr>
          <a:xfrm>
            <a:off x="500034" y="1142984"/>
            <a:ext cx="4643470" cy="4500594"/>
            <a:chOff x="3643306" y="2071678"/>
            <a:chExt cx="4643470" cy="4500594"/>
          </a:xfrm>
          <a:effectLst>
            <a:outerShdw blurRad="50800" dist="38100" sx="1000" sy="1000" algn="l" rotWithShape="0">
              <a:srgbClr val="66FFFF">
                <a:alpha val="29000"/>
              </a:srgbClr>
            </a:outerShdw>
          </a:effectLst>
          <a:scene3d>
            <a:camera prst="perspectiveHeroicExtremeRightFacing"/>
            <a:lightRig rig="threePt" dir="t"/>
          </a:scene3d>
        </p:grpSpPr>
        <p:pic>
          <p:nvPicPr>
            <p:cNvPr id="6" name="Рисунок 5" descr="пазлы 2.jpg"/>
            <p:cNvPicPr>
              <a:picLocks noChangeAspect="1"/>
            </p:cNvPicPr>
            <p:nvPr/>
          </p:nvPicPr>
          <p:blipFill>
            <a:blip r:embed="rId4"/>
            <a:srcRect l="10714" t="7353" r="11905"/>
            <a:stretch>
              <a:fillRect/>
            </a:stretch>
          </p:blipFill>
          <p:spPr>
            <a:xfrm>
              <a:off x="3643306" y="2071678"/>
              <a:ext cx="4643470" cy="4500594"/>
            </a:xfrm>
            <a:prstGeom prst="rect">
              <a:avLst/>
            </a:prstGeom>
            <a:sp3d>
              <a:bevelT prst="angle"/>
              <a:extrusionClr>
                <a:srgbClr val="66FFFF"/>
              </a:extrusionClr>
            </a:sp3d>
          </p:spPr>
        </p:pic>
        <p:sp>
          <p:nvSpPr>
            <p:cNvPr id="8" name="TextBox 7"/>
            <p:cNvSpPr txBox="1"/>
            <p:nvPr/>
          </p:nvSpPr>
          <p:spPr>
            <a:xfrm>
              <a:off x="4484594" y="2426963"/>
              <a:ext cx="1373290" cy="553998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Информационно-технологический профиль</a:t>
              </a:r>
              <a:endParaRPr lang="ru-RU" sz="1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318449" y="3657602"/>
              <a:ext cx="1341354" cy="553998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660066"/>
                  </a:solidFill>
                  <a:latin typeface="Times New Roman" pitchFamily="18" charset="0"/>
                  <a:cs typeface="Times New Roman" pitchFamily="18" charset="0"/>
                </a:rPr>
                <a:t>Основы финансовой грамотности</a:t>
              </a:r>
              <a:endParaRPr lang="ru-RU" sz="10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249532" y="4758699"/>
              <a:ext cx="1465740" cy="707886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Сотрудничество со сбербанком</a:t>
              </a:r>
              <a:br>
                <a:rPr lang="ru-RU" sz="10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0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(искусственный интеллект)</a:t>
              </a:r>
              <a:endParaRPr lang="ru-RU" sz="1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76176" y="3528061"/>
              <a:ext cx="1553146" cy="707886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Сотрудничество с </a:t>
              </a:r>
              <a:r>
                <a:rPr lang="ru-RU" sz="1000" b="1" dirty="0" err="1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Мытищинским</a:t>
              </a:r>
              <a:r>
                <a:rPr lang="ru-RU" sz="1000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 филиалом МГТУ им. Н.Э. Баумана</a:t>
              </a:r>
              <a:endParaRPr lang="ru-RU" sz="1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233564" y="2362193"/>
              <a:ext cx="1553146" cy="553998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Сотрудничество с Загорским оптико-механическим заводом</a:t>
              </a:r>
              <a:endParaRPr lang="ru-RU" sz="10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446773" y="4744618"/>
              <a:ext cx="1482549" cy="861774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39471D"/>
                  </a:solidFill>
                  <a:latin typeface="Times New Roman" pitchFamily="18" charset="0"/>
                  <a:cs typeface="Times New Roman" pitchFamily="18" charset="0"/>
                </a:rPr>
                <a:t>Сотрудничество с Московским государственным областным университетом</a:t>
              </a:r>
              <a:endParaRPr lang="ru-RU" sz="1000" b="1" dirty="0">
                <a:solidFill>
                  <a:srgbClr val="39471D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71120" y="6054108"/>
              <a:ext cx="1482549" cy="400110"/>
            </a:xfrm>
            <a:prstGeom prst="rect">
              <a:avLst/>
            </a:prstGeom>
            <a:noFill/>
            <a:sp3d>
              <a:bevelT prst="angle"/>
              <a:extrusionClr>
                <a:srgbClr val="66FFFF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ru-RU" sz="1000" b="1" dirty="0" smtClean="0">
                  <a:solidFill>
                    <a:srgbClr val="66FFFF"/>
                  </a:solidFill>
                  <a:latin typeface="Times New Roman" pitchFamily="18" charset="0"/>
                  <a:cs typeface="Times New Roman" pitchFamily="18" charset="0"/>
                </a:rPr>
                <a:t>Сотрудничество с  ООО ПТК «Прогресс»</a:t>
              </a:r>
              <a:endParaRPr lang="ru-RU" sz="1000" b="1" dirty="0">
                <a:solidFill>
                  <a:srgbClr val="66FF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0" y="285728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Особенности учебного плана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57620" y="71414"/>
            <a:ext cx="507209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Уровень среднего общего образования</a:t>
            </a:r>
          </a:p>
        </p:txBody>
      </p:sp>
      <p:graphicFrame>
        <p:nvGraphicFramePr>
          <p:cNvPr id="21" name="Диаграмма 20"/>
          <p:cNvGraphicFramePr/>
          <p:nvPr/>
        </p:nvGraphicFramePr>
        <p:xfrm>
          <a:off x="6215074" y="2143116"/>
          <a:ext cx="2928926" cy="1457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715140" y="2000240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Динамика численности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0" y="2000240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Количество классов</a:t>
            </a: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/>
        </p:nvGraphicFramePr>
        <p:xfrm>
          <a:off x="4572000" y="2500306"/>
          <a:ext cx="1714512" cy="71438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008537"/>
                <a:gridCol w="705975"/>
              </a:tblGrid>
              <a:tr h="24612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 anchor="ctr" anchorCtr="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5143504" y="3500438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Внутренняя оценка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14876" y="5072074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Внешняя оценка</a:t>
            </a:r>
          </a:p>
        </p:txBody>
      </p:sp>
      <p:graphicFrame>
        <p:nvGraphicFramePr>
          <p:cNvPr id="29" name="Таблица 28"/>
          <p:cNvGraphicFramePr>
            <a:graphicFrameLocks noGrp="1"/>
          </p:cNvGraphicFramePr>
          <p:nvPr/>
        </p:nvGraphicFramePr>
        <p:xfrm>
          <a:off x="7072330" y="5857892"/>
          <a:ext cx="1714512" cy="71438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008537"/>
                <a:gridCol w="705975"/>
              </a:tblGrid>
              <a:tr h="24612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 anchor="ctr" anchorCtr="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</a:tr>
              <a:tr h="234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2D2A19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7286644" y="550070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Медалисты</a:t>
            </a: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4572000" y="3848875"/>
          <a:ext cx="3857652" cy="93744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740963"/>
                <a:gridCol w="1116689"/>
              </a:tblGrid>
              <a:tr h="31248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 на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248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 на «4» и «5»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43%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24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имеют «2» по итогам года</a:t>
                      </a:r>
                    </a:p>
                  </a:txBody>
                  <a:tcPr marL="68580" marR="68580" marT="0" marB="0" anchor="ctr" anchorCtr="1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lum bright="16000"/>
          </a:blip>
          <a:srcRect t="5496" r="12634"/>
          <a:stretch>
            <a:fillRect/>
          </a:stretch>
        </p:blipFill>
        <p:spPr bwMode="auto">
          <a:xfrm>
            <a:off x="7429520" y="642918"/>
            <a:ext cx="1714512" cy="1228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3" name="Picture 2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31951" y="642918"/>
            <a:ext cx="1597371" cy="128588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Z:\для всех\ФОТО 2018-19\Конференция 2019\IMG_6957.JPG"/>
          <p:cNvPicPr>
            <a:picLocks noChangeAspect="1" noChangeArrowheads="1"/>
          </p:cNvPicPr>
          <p:nvPr/>
        </p:nvPicPr>
        <p:blipFill>
          <a:blip r:embed="rId2" cstate="print"/>
          <a:srcRect l="32353" t="9804" r="8823" b="7843"/>
          <a:stretch>
            <a:fillRect/>
          </a:stretch>
        </p:blipFill>
        <p:spPr bwMode="auto">
          <a:xfrm>
            <a:off x="2928926" y="4143380"/>
            <a:ext cx="2286016" cy="240031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TextBox 1"/>
          <p:cNvSpPr txBox="1"/>
          <p:nvPr/>
        </p:nvSpPr>
        <p:spPr>
          <a:xfrm>
            <a:off x="3857620" y="71414"/>
            <a:ext cx="5072098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Научно-практическая конференция «Будущее начинается сегодня!»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14810" y="1500174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Представлено – 59 проектов</a:t>
            </a:r>
          </a:p>
          <a:p>
            <a:r>
              <a:rPr lang="ru-RU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Участников - 83</a:t>
            </a:r>
            <a:endParaRPr lang="ru-RU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00364" y="500042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Секции:</a:t>
            </a:r>
          </a:p>
          <a:p>
            <a:r>
              <a:rPr lang="ru-RU" sz="1000" b="1" dirty="0" smtClean="0">
                <a:solidFill>
                  <a:srgbClr val="CC00CC"/>
                </a:solidFill>
              </a:rPr>
              <a:t>Будь здоров</a:t>
            </a:r>
          </a:p>
          <a:p>
            <a:r>
              <a:rPr lang="ru-RU" sz="1000" b="1" dirty="0" smtClean="0">
                <a:solidFill>
                  <a:srgbClr val="006600"/>
                </a:solidFill>
              </a:rPr>
              <a:t>Гуманитарные знания – прогрессу общества</a:t>
            </a:r>
          </a:p>
          <a:p>
            <a:r>
              <a:rPr lang="ru-RU" sz="1000" b="1" dirty="0" smtClean="0">
                <a:solidFill>
                  <a:srgbClr val="0000FF"/>
                </a:solidFill>
              </a:rPr>
              <a:t>Исследовательский проект</a:t>
            </a:r>
          </a:p>
          <a:p>
            <a:r>
              <a:rPr lang="ru-RU" sz="1000" b="1" dirty="0" smtClean="0">
                <a:solidFill>
                  <a:srgbClr val="C00000"/>
                </a:solidFill>
              </a:rPr>
              <a:t>Легко ли быть молодым</a:t>
            </a:r>
          </a:p>
          <a:p>
            <a:r>
              <a:rPr lang="ru-RU" sz="1000" b="1" dirty="0" smtClean="0">
                <a:solidFill>
                  <a:srgbClr val="33CCCC"/>
                </a:solidFill>
              </a:rPr>
              <a:t>Наука и жизнь</a:t>
            </a:r>
            <a:endParaRPr lang="ru-RU" sz="1000" b="1" dirty="0">
              <a:solidFill>
                <a:srgbClr val="33CC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000108"/>
            <a:ext cx="1733638" cy="130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2874" r="5143" b="2729"/>
          <a:stretch>
            <a:fillRect/>
          </a:stretch>
        </p:blipFill>
        <p:spPr bwMode="auto">
          <a:xfrm>
            <a:off x="571472" y="5072074"/>
            <a:ext cx="2286016" cy="1357322"/>
          </a:xfrm>
          <a:prstGeom prst="rect">
            <a:avLst/>
          </a:prstGeom>
          <a:noFill/>
          <a:ln w="317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>
            <a:outerShdw blurRad="50800" dist="38100" dir="18900000" sx="102000" sy="102000" algn="b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42844" y="6357958"/>
            <a:ext cx="1857388" cy="285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Автор проекта: </a:t>
            </a:r>
            <a:r>
              <a:rPr lang="ru-RU" sz="800" dirty="0" err="1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Огородникова</a:t>
            </a: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 Яна, 9в класс  руководитель: Африканова Е.Р.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000240"/>
            <a:ext cx="1687277" cy="1257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 l="12617" t="3738" r="15888"/>
          <a:stretch>
            <a:fillRect/>
          </a:stretch>
        </p:blipFill>
        <p:spPr bwMode="auto">
          <a:xfrm>
            <a:off x="5286380" y="4500570"/>
            <a:ext cx="1886518" cy="1428760"/>
          </a:xfrm>
          <a:prstGeom prst="rect">
            <a:avLst/>
          </a:prstGeom>
          <a:noFill/>
          <a:ln w="317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>
            <a:outerShdw blurRad="50800" dist="38100" dir="18900000" sx="102000" sy="102000" algn="bl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858016" y="5786454"/>
            <a:ext cx="1857388" cy="2857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Автор проекта: </a:t>
            </a:r>
            <a:r>
              <a:rPr lang="ru-RU" sz="800" dirty="0" err="1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Огородникова</a:t>
            </a: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 Яна, 9в класс  руководитель: Африканова Е.Р. 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 l="17857" t="3056" r="15093" b="6878"/>
          <a:stretch>
            <a:fillRect/>
          </a:stretch>
        </p:blipFill>
        <p:spPr bwMode="auto">
          <a:xfrm>
            <a:off x="6929454" y="3500438"/>
            <a:ext cx="1882609" cy="1422484"/>
          </a:xfrm>
          <a:prstGeom prst="rect">
            <a:avLst/>
          </a:prstGeom>
          <a:noFill/>
          <a:ln w="317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>
            <a:outerShdw blurRad="50800" dist="38100" dir="18900000" sx="102000" sy="102000" algn="bl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2214554"/>
            <a:ext cx="1876082" cy="14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Прямоугольник 15"/>
          <p:cNvSpPr/>
          <p:nvPr/>
        </p:nvSpPr>
        <p:spPr>
          <a:xfrm>
            <a:off x="3857620" y="3571876"/>
            <a:ext cx="2071702" cy="35719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Тема проекта: Экономика родного края</a:t>
            </a:r>
          </a:p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Автор проекта: Илюнина Софья 3а класс  руководитель: Ершова Т.В.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285728"/>
            <a:ext cx="2214578" cy="1706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71406" y="1857364"/>
            <a:ext cx="2071702" cy="35719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Тема проекта: Физика и современная медицина</a:t>
            </a:r>
          </a:p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Автор проекта: </a:t>
            </a:r>
            <a:r>
              <a:rPr lang="ru-RU" sz="800" dirty="0" err="1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Лосенков</a:t>
            </a: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 Аркадий 9в класс руководитель: Юдинцева О.В.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20" y="2714620"/>
            <a:ext cx="2214577" cy="1669051"/>
          </a:xfrm>
          <a:prstGeom prst="rect">
            <a:avLst/>
          </a:prstGeom>
          <a:noFill/>
          <a:ln w="317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20" name="Прямоугольник 19"/>
          <p:cNvSpPr/>
          <p:nvPr/>
        </p:nvSpPr>
        <p:spPr>
          <a:xfrm>
            <a:off x="1071538" y="4214818"/>
            <a:ext cx="2000264" cy="35719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Тема проекта: Профессии</a:t>
            </a:r>
          </a:p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Автор проекта: </a:t>
            </a:r>
            <a:r>
              <a:rPr lang="ru-RU" sz="800" dirty="0" err="1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Чиченин</a:t>
            </a: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 Степан, 3а класс  руководитель: Вандышева Г.В.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643306" y="6286520"/>
            <a:ext cx="2643206" cy="35719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Ученицы 3б класса </a:t>
            </a:r>
            <a:r>
              <a:rPr lang="ru-RU" sz="800" dirty="0" err="1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Тарабрина</a:t>
            </a:r>
            <a:r>
              <a:rPr lang="ru-RU" sz="8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 Полина и Родионова Софья защищают проект «Русские традиции гостеприимства»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00034" y="4786322"/>
            <a:ext cx="1447800" cy="1844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Совершенствование </a:t>
            </a:r>
            <a:b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компетенций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определение сильных и слабых сторон членов команды; 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индивидуальный план развития;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наставничество;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повышение квалификации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43108" y="4786322"/>
            <a:ext cx="1447800" cy="1844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Критерии</a:t>
            </a:r>
            <a:b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достижения целей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отчётность;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динамика показателей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сравнение с другими практиками;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работа с отклонениями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.</a:t>
            </a:r>
            <a:b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714744" y="4786322"/>
            <a:ext cx="1428760" cy="1844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Инструменты </a:t>
            </a:r>
            <a:br>
              <a:rPr kumimoji="0" lang="ru-RU" sz="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адаптации в коллективе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электронный банк готовых ученических проектов;</a:t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электронный банк методических материалов;</a:t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взаимообмен опытом: годичный семинар «Стол находок»,  мастер-классы, личные сайты,  дистанционные формы обмена мнениями.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5357818" y="4786322"/>
            <a:ext cx="1447800" cy="1844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Построение </a:t>
            </a:r>
            <a:r>
              <a:rPr kumimoji="0" lang="ru-RU" sz="1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kumimoji="0" lang="ru-RU" sz="1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kumimoji="0" lang="ru-RU" sz="1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управленческой культуры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саморазвитие;</a:t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командность;     </a:t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открытость;</a:t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инновационность;</a:t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креативность;</a:t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результативность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7072330" y="4786322"/>
            <a:ext cx="1447800" cy="18446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Оценка </a:t>
            </a:r>
            <a:r>
              <a:rPr kumimoji="0" lang="ru-RU" sz="1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/>
            </a:r>
            <a:br>
              <a:rPr kumimoji="0" lang="ru-RU" sz="1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kumimoji="0" lang="ru-RU" sz="1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потребителями услуг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контроль качества;</a:t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измерение удовлетворённости потребителей;</a:t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  <a:sym typeface="Wingdings" pitchFamily="2" charset="2"/>
              </a:rPr>
              <a:t>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он-лайн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опросы;</a:t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карта-светофор качества услуг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4429132"/>
            <a:ext cx="85011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400" b="1" i="0" u="none" strike="noStrike" kern="1200" baseline="0">
                <a:solidFill>
                  <a:srgbClr val="34411B"/>
                </a:solidFill>
                <a:latin typeface="Times New Roman" pitchFamily="18" charset="0"/>
                <a:ea typeface="+mn-ea"/>
                <a:cs typeface="+mn-cs"/>
              </a:defRPr>
            </a:pPr>
            <a:r>
              <a:rPr lang="ru-RU" sz="1400" b="1" dirty="0" smtClean="0">
                <a:solidFill>
                  <a:srgbClr val="34411B"/>
                </a:solidFill>
                <a:latin typeface="Times New Roman" pitchFamily="18" charset="0"/>
              </a:rPr>
              <a:t>Основные направления работы команды педагогов в рамках проекта «Дом, который построили МЫ!»</a:t>
            </a: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4214810" y="714356"/>
          <a:ext cx="4786314" cy="2386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Picture 2" descr="Z:\для всех\ФОТО 2018-19\Архипова Е.С. кл. час Педагог года 2019_14-52-49\DSC_07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00306"/>
            <a:ext cx="2372877" cy="157163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2" name="TextBox 11"/>
          <p:cNvSpPr txBox="1"/>
          <p:nvPr/>
        </p:nvSpPr>
        <p:spPr>
          <a:xfrm>
            <a:off x="1571604" y="3786190"/>
            <a:ext cx="207170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b="1" i="1" dirty="0" smtClean="0">
                <a:latin typeface="Times New Roman" pitchFamily="18" charset="0"/>
                <a:cs typeface="Times New Roman" pitchFamily="18" charset="0"/>
              </a:rPr>
              <a:t>Архипова Е.С. учитель истории высшей категории – участник муниципального этапа Всероссийского  конкурса «Учитель года», номинация  «Воспитать человека»</a:t>
            </a:r>
            <a:endParaRPr lang="ru-RU" sz="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D:\Документы\Фото\Школа\Посещение уроков\ПОСЕЩЕНИЯ УРОКОВ\DSC_03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5861" y="3071810"/>
            <a:ext cx="1964833" cy="1306373"/>
          </a:xfrm>
          <a:prstGeom prst="rect">
            <a:avLst/>
          </a:prstGeom>
          <a:noFill/>
          <a:effectLst>
            <a:softEdge rad="127000"/>
          </a:effectLst>
        </p:spPr>
      </p:pic>
      <p:graphicFrame>
        <p:nvGraphicFramePr>
          <p:cNvPr id="16" name="Диаграмма 15"/>
          <p:cNvGraphicFramePr/>
          <p:nvPr/>
        </p:nvGraphicFramePr>
        <p:xfrm>
          <a:off x="285720" y="428604"/>
          <a:ext cx="3571899" cy="2000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643570" y="3071810"/>
            <a:ext cx="3286148" cy="1200329"/>
          </a:xfrm>
          <a:prstGeom prst="rect">
            <a:avLst/>
          </a:prstGeom>
          <a:solidFill>
            <a:srgbClr val="ECF1F8"/>
          </a:solidFill>
        </p:spPr>
        <p:txBody>
          <a:bodyPr wrap="square" rtlCol="0">
            <a:spAutoFit/>
          </a:bodyPr>
          <a:lstStyle/>
          <a:p>
            <a:endParaRPr lang="ru-RU" sz="800" b="1" dirty="0" smtClean="0">
              <a:solidFill>
                <a:srgbClr val="001A6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Аттестовано: на высшую квалификационную категорию  4 чел.;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                           на первую квалификационную категорию 2 чел.; 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Проведено  36 открытых урока из них 4 на региональном уровне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                   32 -  </a:t>
            </a:r>
            <a:r>
              <a:rPr lang="ru-RU" sz="800" b="1" dirty="0" err="1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взаимопосещение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уроков школ микрорайона ;</a:t>
            </a:r>
          </a:p>
          <a:p>
            <a:endParaRPr lang="ru-RU" sz="800" b="1" dirty="0" smtClean="0">
              <a:solidFill>
                <a:srgbClr val="001A6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Прошли курсы повышения квалификации </a:t>
            </a:r>
            <a:r>
              <a:rPr lang="en-US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98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% учителей</a:t>
            </a:r>
          </a:p>
          <a:p>
            <a:endParaRPr lang="ru-RU" sz="800" b="1" dirty="0">
              <a:solidFill>
                <a:srgbClr val="001A6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43900" y="1571612"/>
            <a:ext cx="642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(</a:t>
            </a:r>
            <a:r>
              <a:rPr lang="ru-RU" sz="800" b="1" dirty="0" err="1" smtClean="0"/>
              <a:t>педстаж</a:t>
            </a:r>
            <a:r>
              <a:rPr lang="ru-RU" sz="800" b="1" dirty="0" smtClean="0"/>
              <a:t>)</a:t>
            </a:r>
            <a:endParaRPr lang="ru-RU" sz="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72132" y="214290"/>
            <a:ext cx="3357586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Команда педагогов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18" name="Picture 50" descr="http://school5peresvet.narod.ru/our_new_school/images/sovet/16.04.2019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1139968" cy="1428760"/>
          </a:xfrm>
          <a:prstGeom prst="rect">
            <a:avLst/>
          </a:prstGeom>
          <a:noFill/>
        </p:spPr>
      </p:pic>
      <p:sp>
        <p:nvSpPr>
          <p:cNvPr id="7" name="Прямоугольник 6">
            <a:hlinkClick r:id="rId3"/>
          </p:cNvPr>
          <p:cNvSpPr/>
          <p:nvPr/>
        </p:nvSpPr>
        <p:spPr>
          <a:xfrm>
            <a:off x="285720" y="714356"/>
            <a:ext cx="2714644" cy="500066"/>
          </a:xfrm>
          <a:prstGeom prst="rect">
            <a:avLst/>
          </a:prstGeom>
          <a:solidFill>
            <a:schemeClr val="bg2">
              <a:lumMod val="25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Школьное молодёжное движение </a:t>
            </a:r>
            <a:r>
              <a:rPr lang="en-US" b="1" dirty="0" smtClean="0">
                <a:solidFill>
                  <a:schemeClr val="bg1"/>
                </a:solidFill>
              </a:rPr>
              <a:t>#I Teen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52" y="1214422"/>
            <a:ext cx="2714644" cy="2857520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4"/>
          </p:cNvPr>
          <p:cNvSpPr/>
          <p:nvPr/>
        </p:nvSpPr>
        <p:spPr>
          <a:xfrm>
            <a:off x="3214678" y="714356"/>
            <a:ext cx="2714644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Клуб «Патриот»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14710" y="1214422"/>
            <a:ext cx="2714644" cy="2857520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86116" y="4143380"/>
            <a:ext cx="2714644" cy="50006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Здоровый образ жизни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86148" y="4643446"/>
            <a:ext cx="2714644" cy="207170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85688" y="4143380"/>
            <a:ext cx="2714644" cy="500066"/>
          </a:xfrm>
          <a:prstGeom prst="rect">
            <a:avLst/>
          </a:prstGeom>
          <a:solidFill>
            <a:srgbClr val="660066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Интеллект и познания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20" y="4714884"/>
            <a:ext cx="2714644" cy="2000264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072198" y="714356"/>
            <a:ext cx="2714644" cy="500066"/>
          </a:xfrm>
          <a:prstGeom prst="rect">
            <a:avLst/>
          </a:prstGeom>
          <a:solidFill>
            <a:srgbClr val="0000B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Культура и искусство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72230" y="1214422"/>
            <a:ext cx="2714644" cy="2857520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072166" y="4143380"/>
            <a:ext cx="2714644" cy="500066"/>
          </a:xfrm>
          <a:prstGeom prst="rect">
            <a:avLst/>
          </a:prstGeom>
          <a:solidFill>
            <a:srgbClr val="CC00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Профориентация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072198" y="4643446"/>
            <a:ext cx="2714644" cy="207170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86" y="4786323"/>
            <a:ext cx="1295601" cy="857256"/>
          </a:xfrm>
          <a:prstGeom prst="rect">
            <a:avLst/>
          </a:prstGeom>
          <a:noFill/>
        </p:spPr>
      </p:pic>
      <p:pic>
        <p:nvPicPr>
          <p:cNvPr id="7174" name="Picture 6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2928934"/>
            <a:ext cx="1285884" cy="857256"/>
          </a:xfrm>
          <a:prstGeom prst="rect">
            <a:avLst/>
          </a:prstGeom>
          <a:noFill/>
        </p:spPr>
      </p:pic>
      <p:pic>
        <p:nvPicPr>
          <p:cNvPr id="7176" name="Picture 8" descr="1"/>
          <p:cNvPicPr>
            <a:picLocks noChangeAspect="1" noChangeArrowheads="1"/>
          </p:cNvPicPr>
          <p:nvPr/>
        </p:nvPicPr>
        <p:blipFill>
          <a:blip r:embed="rId7" cstate="print"/>
          <a:srcRect t="8380" r="15277"/>
          <a:stretch>
            <a:fillRect/>
          </a:stretch>
        </p:blipFill>
        <p:spPr bwMode="auto">
          <a:xfrm>
            <a:off x="3357586" y="5857892"/>
            <a:ext cx="1285884" cy="781034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4714908" y="4643446"/>
            <a:ext cx="1143008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360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чел. приняли участие в спортивных состязаниях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162 чел. сдали нормы ГТО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Школьная команда юношей по плаванию стала победителем на муниципальном уровне Президентских спортивных игр.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Школьная команда по стала призёром  Президентских состязаний на муниципальном этапе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14480" y="4704718"/>
            <a:ext cx="128588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День правовой помощи детям: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 викторина «Что? Где? Когда?»;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круглый стол «Проступок или правонарушение»;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 викторина «права детей»;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«Правовая защита»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Команда школы стала призёром  районных соревнований «Финансовые бои»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4" name="Picture 16" descr="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4786322"/>
            <a:ext cx="1285852" cy="857235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1714480" y="1214422"/>
            <a:ext cx="1285884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Совет старшеклассников: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«Библиотека поколения 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рейды  «Мой внешний вид», «Готовность к учебному дню»;</a:t>
            </a:r>
          </a:p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Школьные СМИ:</a:t>
            </a:r>
          </a:p>
          <a:p>
            <a:pPr marL="87313"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школьный вестник;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Правовое окно</a:t>
            </a:r>
          </a:p>
          <a:p>
            <a:pPr marL="87313"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Безопасные дороги детства</a:t>
            </a:r>
          </a:p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Волонтёрское движение:</a:t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Месячники «Мы – за ЗОЖ!», «Безопасная дорога», «Благоустройство школьной территории»</a:t>
            </a:r>
          </a:p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Безопасный интернет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0" y="1214423"/>
            <a:ext cx="1357322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Отряд </a:t>
            </a:r>
            <a:r>
              <a:rPr lang="ru-RU" sz="800" b="1" dirty="0" err="1" smtClean="0">
                <a:latin typeface="Times New Roman" pitchFamily="18" charset="0"/>
                <a:cs typeface="Times New Roman" pitchFamily="18" charset="0"/>
              </a:rPr>
              <a:t>Юнармия</a:t>
            </a: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участник исторической игре «С лейкой и блокнотом.  Журналистское расследование»;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участник районных соревнований «Школа безопасности»</a:t>
            </a:r>
          </a:p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Школьный музей: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уроки мужества (Памяти героя России Александра Ваганова);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Встречи: с блокадницей  Крыжовой В.В.;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Акции (Галерея памяти, бессмертный полк)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Проект «Мы помним»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Военно-патриотическая игра «Зарница»</a:t>
            </a:r>
            <a:endParaRPr lang="ru-RU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358082" y="4643446"/>
            <a:ext cx="1357322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Сотрудничество: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  <a:hlinkClick r:id="rId9"/>
              </a:rPr>
              <a:t> </a:t>
            </a:r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Мытищинский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филиал МГТУ </a:t>
            </a:r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тм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. Н.Э. Баумана;</a:t>
            </a: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Московский государственный областной университет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  <a:hlinkClick r:id="rId9"/>
              </a:rPr>
              <a:t>;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ФГАОУ «Национальный исследовательский университет «Московский институт электронной техники»;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Загорский оптико-механический завод;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indent="-87313"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ООО «ПТК «Прогресс»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02" name="Picture 34" descr="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43668" y="1285860"/>
            <a:ext cx="1295600" cy="857255"/>
          </a:xfrm>
          <a:prstGeom prst="rect">
            <a:avLst/>
          </a:prstGeom>
          <a:noFill/>
        </p:spPr>
      </p:pic>
      <p:sp>
        <p:nvSpPr>
          <p:cNvPr id="42" name="TextBox 41"/>
          <p:cNvSpPr txBox="1"/>
          <p:nvPr/>
        </p:nvSpPr>
        <p:spPr>
          <a:xfrm>
            <a:off x="7500990" y="1214422"/>
            <a:ext cx="12144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Школьный фестиваль танца;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Яркие выступления школьной вокально-хоровой студии «Мелодия»;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Неделя детской и юношеской книги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Выставки кружка «Мягкая игрушка»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День славянской письменности и культуры</a:t>
            </a: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Конкурс «Живая классика»;</a:t>
            </a: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900"/>
              </a:lnSpc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Тематические театрализованные представления</a:t>
            </a:r>
          </a:p>
        </p:txBody>
      </p:sp>
      <p:pic>
        <p:nvPicPr>
          <p:cNvPr id="7204" name="Picture 36" descr="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7158" y="5715016"/>
            <a:ext cx="1285884" cy="857256"/>
          </a:xfrm>
          <a:prstGeom prst="rect">
            <a:avLst/>
          </a:prstGeom>
          <a:noFill/>
        </p:spPr>
      </p:pic>
      <p:pic>
        <p:nvPicPr>
          <p:cNvPr id="7208" name="Picture 40" descr="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43636" y="5857892"/>
            <a:ext cx="1263375" cy="709596"/>
          </a:xfrm>
          <a:prstGeom prst="rect">
            <a:avLst/>
          </a:prstGeom>
          <a:noFill/>
        </p:spPr>
      </p:pic>
      <p:pic>
        <p:nvPicPr>
          <p:cNvPr id="7212" name="Picture 44" descr="http://school5peresvet.narod.ru/our_new_school/images/bauman/08.06.2019_8.jpg"/>
          <p:cNvPicPr>
            <a:picLocks noChangeAspect="1" noChangeArrowheads="1"/>
          </p:cNvPicPr>
          <p:nvPr/>
        </p:nvPicPr>
        <p:blipFill>
          <a:blip r:embed="rId13" cstate="print"/>
          <a:srcRect t="23959" r="29167"/>
          <a:stretch>
            <a:fillRect/>
          </a:stretch>
        </p:blipFill>
        <p:spPr bwMode="auto">
          <a:xfrm>
            <a:off x="6143636" y="4714884"/>
            <a:ext cx="1197828" cy="857256"/>
          </a:xfrm>
          <a:prstGeom prst="rect">
            <a:avLst/>
          </a:prstGeom>
          <a:noFill/>
        </p:spPr>
      </p:pic>
      <p:pic>
        <p:nvPicPr>
          <p:cNvPr id="7222" name="Picture 54" descr="http://school5peresvet.narod.ru/our_new_school/images/klub_patriot/16.05.2019_2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86116" y="3143247"/>
            <a:ext cx="1214446" cy="910835"/>
          </a:xfrm>
          <a:prstGeom prst="rect">
            <a:avLst/>
          </a:prstGeom>
          <a:noFill/>
        </p:spPr>
      </p:pic>
      <p:pic>
        <p:nvPicPr>
          <p:cNvPr id="7192" name="Picture 24" descr="http://school5peresvet.narod.ru/our_new_school/images/museum/08.06.2019_4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86115" y="2214554"/>
            <a:ext cx="1214447" cy="910835"/>
          </a:xfrm>
          <a:prstGeom prst="rect">
            <a:avLst/>
          </a:prstGeom>
          <a:noFill/>
        </p:spPr>
      </p:pic>
      <p:sp>
        <p:nvSpPr>
          <p:cNvPr id="7226" name="AutoShape 58" descr="http://school5peresvet.narod.ru/our_new_school/images/klub_patriot/16.05.2019_24.jpg"/>
          <p:cNvSpPr>
            <a:spLocks noChangeAspect="1" noChangeArrowheads="1"/>
          </p:cNvSpPr>
          <p:nvPr/>
        </p:nvSpPr>
        <p:spPr bwMode="auto">
          <a:xfrm>
            <a:off x="63500" y="-136525"/>
            <a:ext cx="5715000" cy="5715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228" name="AutoShape 60" descr="http://school5peresvet.narod.ru/our_new_school/images/klub_patriot/16.05.2019_24.jpg"/>
          <p:cNvSpPr>
            <a:spLocks noChangeAspect="1" noChangeArrowheads="1"/>
          </p:cNvSpPr>
          <p:nvPr/>
        </p:nvSpPr>
        <p:spPr bwMode="auto">
          <a:xfrm>
            <a:off x="63500" y="-136525"/>
            <a:ext cx="5715000" cy="5715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230" name="AutoShape 62" descr="http://school5peresvet.narod.ru/our_new_school/images/klub_patriot/16.05.2019_24.jpg"/>
          <p:cNvSpPr>
            <a:spLocks noChangeAspect="1" noChangeArrowheads="1"/>
          </p:cNvSpPr>
          <p:nvPr/>
        </p:nvSpPr>
        <p:spPr bwMode="auto">
          <a:xfrm>
            <a:off x="155575" y="-2743200"/>
            <a:ext cx="5715000" cy="5715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232" name="AutoShape 64" descr="http://school5peresvet.narod.ru/our_new_school/images/klub_patriot/16.05.2019_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234" name="Picture 66" descr="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86116" y="1232281"/>
            <a:ext cx="1214446" cy="910835"/>
          </a:xfrm>
          <a:prstGeom prst="rect">
            <a:avLst/>
          </a:prstGeom>
          <a:noFill/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17" cstate="print">
            <a:lum bright="16000"/>
          </a:blip>
          <a:srcRect t="5496" r="12634"/>
          <a:stretch>
            <a:fillRect/>
          </a:stretch>
        </p:blipFill>
        <p:spPr bwMode="auto">
          <a:xfrm>
            <a:off x="6143636" y="3150677"/>
            <a:ext cx="1285884" cy="92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 descr="1"/>
          <p:cNvPicPr>
            <a:picLocks noChangeAspect="1" noChangeArrowheads="1"/>
          </p:cNvPicPr>
          <p:nvPr/>
        </p:nvPicPr>
        <p:blipFill>
          <a:blip r:embed="rId18" cstate="print">
            <a:lum bright="15000" contrast="-6000"/>
          </a:blip>
          <a:srcRect t="11111" r="5555"/>
          <a:stretch>
            <a:fillRect/>
          </a:stretch>
        </p:blipFill>
        <p:spPr bwMode="auto">
          <a:xfrm>
            <a:off x="6143636" y="2164127"/>
            <a:ext cx="1285884" cy="907683"/>
          </a:xfrm>
          <a:prstGeom prst="rect">
            <a:avLst/>
          </a:prstGeom>
          <a:noFill/>
        </p:spPr>
      </p:pic>
      <p:sp>
        <p:nvSpPr>
          <p:cNvPr id="44" name="TextBox 43"/>
          <p:cNvSpPr txBox="1"/>
          <p:nvPr/>
        </p:nvSpPr>
        <p:spPr>
          <a:xfrm>
            <a:off x="5857884" y="142852"/>
            <a:ext cx="292895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Воспитательная работа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Picture 8" descr="http://school5peresvet.narod.ru/our_new_school/images/dop_obr/22.06.2017_8.jpg"/>
          <p:cNvPicPr>
            <a:picLocks noChangeAspect="1" noChangeArrowheads="1"/>
          </p:cNvPicPr>
          <p:nvPr/>
        </p:nvPicPr>
        <p:blipFill>
          <a:blip r:embed="rId2" cstate="print"/>
          <a:srcRect l="14081" r="3600" b="22862"/>
          <a:stretch>
            <a:fillRect/>
          </a:stretch>
        </p:blipFill>
        <p:spPr bwMode="auto">
          <a:xfrm>
            <a:off x="7579540" y="3571876"/>
            <a:ext cx="1493054" cy="785818"/>
          </a:xfrm>
          <a:prstGeom prst="rect">
            <a:avLst/>
          </a:prstGeom>
          <a:effectLst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357158" y="214290"/>
            <a:ext cx="442915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0034" y="214290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Вокально-хоровая студия «Мелодия»    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FF0000"/>
                </a:solidFill>
              </a:rPr>
              <a:t> 113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организация концертов – 18;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участие в конкурсах – 9;  победители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муниципального уровня – 1; призёры - 8</a:t>
            </a:r>
            <a:endParaRPr lang="ru-RU" sz="1200" b="1" dirty="0">
              <a:solidFill>
                <a:srgbClr val="FF0000"/>
              </a:solidFill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357158" y="1142984"/>
            <a:ext cx="4429156" cy="1588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357158" y="2285992"/>
            <a:ext cx="4429156" cy="1588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V="1">
            <a:off x="357158" y="4857760"/>
            <a:ext cx="4429156" cy="2"/>
          </a:xfrm>
          <a:prstGeom prst="line">
            <a:avLst/>
          </a:prstGeom>
          <a:ln w="28575"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357158" y="3429000"/>
            <a:ext cx="442915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000628" y="1142984"/>
            <a:ext cx="4000528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/>
          <p:nvPr/>
        </p:nvCxnSpPr>
        <p:spPr>
          <a:xfrm>
            <a:off x="5000596" y="2285992"/>
            <a:ext cx="4143404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>
            <a:off x="5000596" y="3429000"/>
            <a:ext cx="4143404" cy="1588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571472" y="1142984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Кружок «Мягкая игрушка» 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5A007A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-  28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организация выставок – 5;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участие в конкурсах – 3;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организация и проведение акции «Дарю счастье»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71472" y="3443117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Отряд «ЮИД»                                               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5A007A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-  27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участие в муниципальном конкурсе  агитбригад ЮИД, марафоне команд ЮИД, выпуск стенгазеты «Добрые 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дороги детства», 26 выступлений перед учащимися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357786" y="1142984"/>
            <a:ext cx="2143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Кружок «Географическое общество»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FF0000"/>
                </a:solidFill>
              </a:rPr>
              <a:t>-  28 человек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:  участники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Всероссийского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географического диктанта</a:t>
            </a:r>
            <a:endParaRPr lang="ru-RU" sz="1200" dirty="0">
              <a:solidFill>
                <a:srgbClr val="112F37"/>
              </a:solidFill>
              <a:latin typeface="Monotype Corsiva" pitchFamily="66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5214942" y="2285993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Кружок «Математическое общество»   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5A007A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- 74 человека: </a:t>
            </a:r>
            <a:br>
              <a:rPr lang="ru-RU" sz="1200" b="1" dirty="0" smtClean="0">
                <a:solidFill>
                  <a:srgbClr val="FF0000"/>
                </a:solidFill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интеллектуальные бои;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err="1" smtClean="0">
                <a:solidFill>
                  <a:srgbClr val="112F37"/>
                </a:solidFill>
                <a:latin typeface="Monotype Corsiva" pitchFamily="66" charset="0"/>
              </a:rPr>
              <a:t>он-лайн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олимпиады:  5 победителей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                                    23 призёра;</a:t>
            </a:r>
          </a:p>
          <a:p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Вузовские олимпиады: 1 победитель 7 призёров</a:t>
            </a:r>
            <a:endParaRPr lang="ru-RU" sz="1200" dirty="0">
              <a:solidFill>
                <a:srgbClr val="112F37"/>
              </a:solidFill>
              <a:latin typeface="Monotype Corsiva" pitchFamily="66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71472" y="4901525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Кружок «Интерактивное моделирование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5A007A"/>
                </a:solidFill>
              </a:rPr>
              <a:t>физических процессов»                                                     </a:t>
            </a:r>
            <a:r>
              <a:rPr lang="ru-RU" sz="1200" b="1" dirty="0" smtClean="0">
                <a:solidFill>
                  <a:srgbClr val="FF0000"/>
                </a:solidFill>
              </a:rPr>
              <a:t>-  60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18 проектов – участников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школьной  научно-практической конференции;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2 проекта  - победители к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конкурса  «Сила света»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на  региональном уровне.</a:t>
            </a:r>
            <a:endParaRPr lang="ru-RU" sz="1200" dirty="0">
              <a:solidFill>
                <a:srgbClr val="112F37"/>
              </a:solidFill>
              <a:latin typeface="Monotype Corsiva" pitchFamily="66" charset="0"/>
            </a:endParaRPr>
          </a:p>
        </p:txBody>
      </p:sp>
      <p:pic>
        <p:nvPicPr>
          <p:cNvPr id="176" name="Рисунок 175" descr="Концерт студии Мелодия .jpg"/>
          <p:cNvPicPr>
            <a:picLocks noChangeAspect="1"/>
          </p:cNvPicPr>
          <p:nvPr/>
        </p:nvPicPr>
        <p:blipFill>
          <a:blip r:embed="rId3"/>
          <a:srcRect l="34375" t="38541" r="17708" b="33334"/>
          <a:stretch>
            <a:fillRect/>
          </a:stretch>
        </p:blipFill>
        <p:spPr>
          <a:xfrm>
            <a:off x="3286116" y="214290"/>
            <a:ext cx="1582219" cy="9286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77" name="4-конечная звезда 176"/>
          <p:cNvSpPr/>
          <p:nvPr/>
        </p:nvSpPr>
        <p:spPr>
          <a:xfrm>
            <a:off x="142844" y="285728"/>
            <a:ext cx="428628" cy="500066"/>
          </a:xfrm>
          <a:prstGeom prst="star4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0" name="4-конечная звезда 179"/>
          <p:cNvSpPr/>
          <p:nvPr/>
        </p:nvSpPr>
        <p:spPr>
          <a:xfrm>
            <a:off x="142844" y="1214422"/>
            <a:ext cx="428628" cy="500066"/>
          </a:xfrm>
          <a:prstGeom prst="star4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44" name="Picture 4" descr="http://school5peresvet.narod.ru/our_new_school/images/dop_obr/22.06.2017_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5" y="1142984"/>
            <a:ext cx="1571637" cy="11787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83" name="4-конечная звезда 182"/>
          <p:cNvSpPr/>
          <p:nvPr/>
        </p:nvSpPr>
        <p:spPr>
          <a:xfrm>
            <a:off x="142844" y="4929198"/>
            <a:ext cx="428628" cy="500066"/>
          </a:xfrm>
          <a:prstGeom prst="star4">
            <a:avLst/>
          </a:prstGeom>
          <a:solidFill>
            <a:srgbClr val="CC00CC"/>
          </a:solidFill>
          <a:ln>
            <a:solidFill>
              <a:srgbClr val="6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4" name="TextBox 193"/>
          <p:cNvSpPr txBox="1"/>
          <p:nvPr/>
        </p:nvSpPr>
        <p:spPr>
          <a:xfrm>
            <a:off x="571472" y="235743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5A007A"/>
                </a:solidFill>
              </a:rPr>
              <a:t>Кружок «Историческое краеведение»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FF0000"/>
                </a:solidFill>
              </a:rPr>
              <a:t>-  26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собрано 124 экспоната для 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школьного музея; организовано  36 экскурсий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для учащихся</a:t>
            </a:r>
            <a:endParaRPr lang="ru-RU" sz="1200" dirty="0">
              <a:solidFill>
                <a:srgbClr val="112F37"/>
              </a:solidFill>
              <a:latin typeface="Monotype Corsiva" pitchFamily="66" charset="0"/>
            </a:endParaRPr>
          </a:p>
        </p:txBody>
      </p:sp>
      <p:pic>
        <p:nvPicPr>
          <p:cNvPr id="10246" name="Picture 6" descr="http://school5peresvet.narod.ru/our_new_school/images/museum/08.06.2019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285992"/>
            <a:ext cx="1571636" cy="1178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96" name="4-конечная звезда 195"/>
          <p:cNvSpPr/>
          <p:nvPr/>
        </p:nvSpPr>
        <p:spPr>
          <a:xfrm>
            <a:off x="142844" y="2357430"/>
            <a:ext cx="428628" cy="500066"/>
          </a:xfrm>
          <a:prstGeom prst="star4">
            <a:avLst>
              <a:gd name="adj" fmla="val 12500"/>
            </a:avLst>
          </a:prstGeom>
          <a:solidFill>
            <a:srgbClr val="00B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48" name="Picture 8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429000"/>
            <a:ext cx="1595450" cy="11965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97" name="4-конечная звезда 196"/>
          <p:cNvSpPr/>
          <p:nvPr/>
        </p:nvSpPr>
        <p:spPr>
          <a:xfrm>
            <a:off x="142844" y="3500438"/>
            <a:ext cx="428628" cy="500066"/>
          </a:xfrm>
          <a:prstGeom prst="star4">
            <a:avLst>
              <a:gd name="adj" fmla="val 12500"/>
            </a:avLst>
          </a:prstGeom>
          <a:solidFill>
            <a:srgbClr val="33CCCC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0" name="4-конечная звезда 199"/>
          <p:cNvSpPr/>
          <p:nvPr/>
        </p:nvSpPr>
        <p:spPr>
          <a:xfrm>
            <a:off x="4786314" y="1214422"/>
            <a:ext cx="428628" cy="500066"/>
          </a:xfrm>
          <a:prstGeom prst="star4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2" name="4-конечная звезда 201"/>
          <p:cNvSpPr/>
          <p:nvPr/>
        </p:nvSpPr>
        <p:spPr>
          <a:xfrm>
            <a:off x="4786314" y="2357430"/>
            <a:ext cx="428628" cy="500066"/>
          </a:xfrm>
          <a:prstGeom prst="star4">
            <a:avLst/>
          </a:prstGeom>
          <a:solidFill>
            <a:srgbClr val="6C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4" name="4-конечная звезда 203"/>
          <p:cNvSpPr/>
          <p:nvPr/>
        </p:nvSpPr>
        <p:spPr>
          <a:xfrm>
            <a:off x="4786314" y="3500438"/>
            <a:ext cx="428628" cy="500066"/>
          </a:xfrm>
          <a:prstGeom prst="star4">
            <a:avLst/>
          </a:prstGeom>
          <a:solidFill>
            <a:schemeClr val="accent6">
              <a:lumMod val="75000"/>
            </a:schemeClr>
          </a:solidFill>
          <a:ln>
            <a:solidFill>
              <a:srgbClr val="001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5" name="TextBox 204"/>
          <p:cNvSpPr txBox="1"/>
          <p:nvPr/>
        </p:nvSpPr>
        <p:spPr>
          <a:xfrm>
            <a:off x="5214942" y="3571876"/>
            <a:ext cx="328614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5A007A"/>
                </a:solidFill>
              </a:rPr>
              <a:t>Отряд  </a:t>
            </a:r>
            <a:r>
              <a:rPr lang="ru-RU" sz="1200" b="1" dirty="0" err="1" smtClean="0">
                <a:solidFill>
                  <a:srgbClr val="5A007A"/>
                </a:solidFill>
              </a:rPr>
              <a:t>Юнармия</a:t>
            </a:r>
            <a:r>
              <a:rPr lang="ru-RU" sz="1200" b="1" dirty="0" smtClean="0">
                <a:solidFill>
                  <a:srgbClr val="5A007A"/>
                </a:solidFill>
              </a:rPr>
              <a:t>    </a:t>
            </a:r>
            <a:br>
              <a:rPr lang="ru-RU" sz="1200" b="1" dirty="0" smtClean="0">
                <a:solidFill>
                  <a:srgbClr val="5A007A"/>
                </a:solidFill>
              </a:rPr>
            </a:br>
            <a:r>
              <a:rPr lang="ru-RU" sz="1200" b="1" dirty="0" smtClean="0">
                <a:solidFill>
                  <a:srgbClr val="5A007A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-  15 человек: 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организация и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проведение: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классных часов в 9 – 11 классах, </a:t>
            </a:r>
            <a:b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</a:b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посвящённых  защитникам Родины;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военно-спортивной полосы препятствий  в День  защитника Отечества, которую успешно прошли 127 учащихся;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 акции «Мы помним» ко Дню Победы;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 Дни здоровья 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Приняли участие в районных мероприятиях: </a:t>
            </a:r>
          </a:p>
          <a:p>
            <a:pPr marL="177800" indent="-1778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игра «С лейкой и блокнотом. Журналистское расследование»;</a:t>
            </a:r>
          </a:p>
          <a:p>
            <a:pPr marL="177800" indent="-1778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 слёт отрядов </a:t>
            </a:r>
            <a:r>
              <a:rPr lang="ru-RU" sz="1200" dirty="0" err="1" smtClean="0">
                <a:solidFill>
                  <a:srgbClr val="112F37"/>
                </a:solidFill>
                <a:latin typeface="Monotype Corsiva" pitchFamily="66" charset="0"/>
              </a:rPr>
              <a:t>Юнармии</a:t>
            </a:r>
            <a:r>
              <a:rPr lang="ru-RU" sz="1200" dirty="0" smtClean="0">
                <a:solidFill>
                  <a:srgbClr val="112F37"/>
                </a:solidFill>
                <a:latin typeface="Monotype Corsiva" pitchFamily="66" charset="0"/>
              </a:rPr>
              <a:t>, направленный на пропаганду здорового образа  жизни с участием военно-патриотических общественных движений Московской области.</a:t>
            </a:r>
            <a:endParaRPr lang="ru-RU" sz="1200" b="1" dirty="0">
              <a:solidFill>
                <a:srgbClr val="FF0000"/>
              </a:solidFill>
            </a:endParaRPr>
          </a:p>
        </p:txBody>
      </p:sp>
      <p:pic>
        <p:nvPicPr>
          <p:cNvPr id="10252" name="Picture 12" descr="http://ershtv59.ucoz.ru/NO3.png"/>
          <p:cNvPicPr>
            <a:picLocks noChangeAspect="1" noChangeArrowheads="1"/>
          </p:cNvPicPr>
          <p:nvPr/>
        </p:nvPicPr>
        <p:blipFill>
          <a:blip r:embed="rId7"/>
          <a:srcRect l="4762" t="6338"/>
          <a:stretch>
            <a:fillRect/>
          </a:stretch>
        </p:blipFill>
        <p:spPr bwMode="auto">
          <a:xfrm>
            <a:off x="2428860" y="5715016"/>
            <a:ext cx="1428760" cy="1055738"/>
          </a:xfrm>
          <a:prstGeom prst="rect">
            <a:avLst/>
          </a:prstGeom>
          <a:noFill/>
        </p:spPr>
      </p:pic>
      <p:pic>
        <p:nvPicPr>
          <p:cNvPr id="10254" name="Picture 14" descr="http://ershtv59.ucoz.ru/N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8992" y="4929198"/>
            <a:ext cx="1350924" cy="1000132"/>
          </a:xfrm>
          <a:prstGeom prst="rect">
            <a:avLst/>
          </a:prstGeom>
          <a:noFill/>
          <a:ln>
            <a:solidFill>
              <a:srgbClr val="001132"/>
            </a:solidFill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/>
          <a:srcRect l="33301" t="1627" r="13436" b="16593"/>
          <a:stretch>
            <a:fillRect/>
          </a:stretch>
        </p:blipFill>
        <p:spPr bwMode="auto">
          <a:xfrm>
            <a:off x="6929454" y="1357298"/>
            <a:ext cx="1036398" cy="92281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8" name="Рисунок 17" descr="C:\Users\evstigneevaoa\Desktop\Новая папка\IMG_828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15272" y="2380241"/>
            <a:ext cx="1357322" cy="9058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9" name="Picture 2" descr="http://school5peresvet.narod.ru/our_new_school/images/nauka/02.07.2019_1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9586" y="1142984"/>
            <a:ext cx="785818" cy="10477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0" name="TextBox 39"/>
          <p:cNvSpPr txBox="1"/>
          <p:nvPr/>
        </p:nvSpPr>
        <p:spPr>
          <a:xfrm>
            <a:off x="5072066" y="214290"/>
            <a:ext cx="3929090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Дополнительное образование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8" name="Picture 2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571744"/>
            <a:ext cx="2000262" cy="15001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84" name="Picture 20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8911" y="3786190"/>
            <a:ext cx="2159335" cy="14287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86" name="Picture 22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2571744"/>
            <a:ext cx="1857348" cy="123823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274" name="AutoShape 10" descr="https://transformconsultinggroup.com/wp-content/uploads/2014/01/Presentations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6" name="AutoShape 12" descr="https://transformconsultinggroup.com/wp-content/uploads/2014/01/Presentations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8" name="AutoShape 14" descr="https://360lifestrategies.com/wp-content/uploads/2017/10/dreamstime_m_1837773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80" name="AutoShape 16" descr="https://360lifestrategies.com/wp-content/uploads/2017/10/dreamstime_m_1837773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44782" y="5429264"/>
            <a:ext cx="1212640" cy="369332"/>
          </a:xfrm>
          <a:prstGeom prst="rect">
            <a:avLst/>
          </a:prstGeom>
          <a:solidFill>
            <a:srgbClr val="FFC0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Затейники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358082" y="928670"/>
            <a:ext cx="1623650" cy="369332"/>
          </a:xfrm>
          <a:prstGeom prst="rect">
            <a:avLst/>
          </a:prstGeom>
          <a:solidFill>
            <a:srgbClr val="33CC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Мир общения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14612" y="4416990"/>
            <a:ext cx="1343445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Познавайка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51927" y="4917056"/>
            <a:ext cx="2434321" cy="369332"/>
          </a:xfrm>
          <a:prstGeom prst="rect">
            <a:avLst/>
          </a:prstGeom>
          <a:solidFill>
            <a:srgbClr val="CC00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Вместе весело шагать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14282" y="5929330"/>
            <a:ext cx="1312988" cy="369332"/>
          </a:xfrm>
          <a:prstGeom prst="rect">
            <a:avLst/>
          </a:prstGeom>
          <a:solidFill>
            <a:srgbClr val="00FF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Нескучайка</a:t>
            </a:r>
            <a:endParaRPr lang="ru-RU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3643306" y="3916924"/>
            <a:ext cx="1650452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Творим вместе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357686" y="3416858"/>
            <a:ext cx="2385589" cy="369332"/>
          </a:xfrm>
          <a:prstGeom prst="rect">
            <a:avLst/>
          </a:prstGeom>
          <a:solidFill>
            <a:srgbClr val="CCFF99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Ступеньки творчества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357950" y="1916660"/>
            <a:ext cx="1406154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Познай себя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10363" y="1428736"/>
            <a:ext cx="2190793" cy="369332"/>
          </a:xfrm>
          <a:prstGeom prst="rect">
            <a:avLst/>
          </a:prstGeom>
          <a:solidFill>
            <a:srgbClr val="99CC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Дорога к мастерству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14942" y="2916792"/>
            <a:ext cx="1271054" cy="369332"/>
          </a:xfrm>
          <a:prstGeom prst="rect">
            <a:avLst/>
          </a:prstGeom>
          <a:solidFill>
            <a:srgbClr val="FFD1FF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Мы вместе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764858" y="2416726"/>
            <a:ext cx="1878976" cy="369332"/>
          </a:xfrm>
          <a:prstGeom prst="rect">
            <a:avLst/>
          </a:prstGeom>
          <a:solidFill>
            <a:srgbClr val="CCFF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Грани творчества</a:t>
            </a:r>
          </a:p>
        </p:txBody>
      </p:sp>
      <p:sp>
        <p:nvSpPr>
          <p:cNvPr id="24" name=" 3"/>
          <p:cNvSpPr/>
          <p:nvPr/>
        </p:nvSpPr>
        <p:spPr>
          <a:xfrm>
            <a:off x="214282" y="357166"/>
            <a:ext cx="5786478" cy="5357850"/>
          </a:xfrm>
          <a:prstGeom prst="swooshArrow">
            <a:avLst>
              <a:gd name="adj1" fmla="val 23015"/>
              <a:gd name="adj2" fmla="val 25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55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tint val="5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1266" name="Picture 2" descr="https://i057.radikal.ru/1208/34/9e4c8cd5396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4500570"/>
            <a:ext cx="1257300" cy="1314451"/>
          </a:xfrm>
          <a:prstGeom prst="rect">
            <a:avLst/>
          </a:prstGeom>
          <a:noFill/>
        </p:spPr>
      </p:pic>
      <p:pic>
        <p:nvPicPr>
          <p:cNvPr id="11269" name="Picture 5" descr="F:\2019-2020\ФОТО\Внеурочка Юный кор. выпуск бюллетеня  Правовое окно\IMG_655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3" y="71414"/>
            <a:ext cx="2000263" cy="15001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70" name="Picture 6" descr="F:\2019-2020\ФОТО\Проект Будущее 2019\_KaOX-tcl9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46" y="642918"/>
            <a:ext cx="2048788" cy="135732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71" name="Picture 7" descr="F:\2019-2020\ФОТО\Проект Будущее 2019\2tMXzBIzW8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1928802"/>
            <a:ext cx="2048789" cy="135732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14" descr="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454" y="5311630"/>
            <a:ext cx="1790049" cy="118441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16" descr="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00298" y="5429263"/>
            <a:ext cx="1785910" cy="133943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290" name="Picture 26" descr="http://school5peresvet.narod.ru/our_new_school/images/dop_obr/22.04.2019_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86248" y="4572008"/>
            <a:ext cx="2500330" cy="187524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9" name="TextBox 28"/>
          <p:cNvSpPr txBox="1"/>
          <p:nvPr/>
        </p:nvSpPr>
        <p:spPr>
          <a:xfrm>
            <a:off x="3071802" y="-24"/>
            <a:ext cx="6000792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Программы дополнительного образования в рамках классного руководства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572132" y="142852"/>
            <a:ext cx="3214710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Олимпиады и конкурсы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43240" y="812053"/>
            <a:ext cx="2571768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Всероссийские открытые </a:t>
            </a:r>
            <a:br>
              <a:rPr lang="ru-RU" sz="1600" b="1" dirty="0" smtClean="0"/>
            </a:br>
            <a:r>
              <a:rPr lang="ru-RU" sz="1600" b="1" dirty="0" err="1" smtClean="0"/>
              <a:t>он-лайн</a:t>
            </a:r>
            <a:r>
              <a:rPr lang="ru-RU" sz="1600" b="1" dirty="0" smtClean="0"/>
              <a:t> </a:t>
            </a:r>
            <a:br>
              <a:rPr lang="ru-RU" sz="1600" b="1" dirty="0" smtClean="0"/>
            </a:br>
            <a:r>
              <a:rPr lang="ru-RU" sz="1600" b="1" dirty="0" smtClean="0"/>
              <a:t>олимпиады</a:t>
            </a:r>
            <a:endParaRPr lang="ru-RU" sz="16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1643050"/>
            <a:ext cx="221457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189 участников</a:t>
            </a:r>
          </a:p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 58 победителей и призёров</a:t>
            </a:r>
            <a:endParaRPr lang="ru-RU" sz="1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82" y="812053"/>
            <a:ext cx="2571768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Всероссийская олимпиада школьников</a:t>
            </a:r>
            <a:br>
              <a:rPr lang="ru-RU" sz="1600" b="1" dirty="0" smtClean="0"/>
            </a:br>
            <a:r>
              <a:rPr lang="ru-RU" sz="1600" b="1" dirty="0" smtClean="0"/>
              <a:t>муниципальный этап</a:t>
            </a:r>
            <a:endParaRPr lang="ru-RU" sz="16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1643050"/>
            <a:ext cx="171451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13 участников</a:t>
            </a:r>
          </a:p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  6 призёров</a:t>
            </a:r>
            <a:endParaRPr lang="ru-RU" sz="1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44" y="2285992"/>
            <a:ext cx="8786874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Региональные конкурсы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43108" y="2786058"/>
            <a:ext cx="1357322" cy="5715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«Юные герои»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2 призёра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57950" y="4429132"/>
            <a:ext cx="2428892" cy="5000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«Мы за безопасную дорогу»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4  участника</a:t>
            </a:r>
            <a:endParaRPr lang="ru-RU" sz="1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85720" y="3000372"/>
            <a:ext cx="12858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«Мы за чистое </a:t>
            </a:r>
            <a:b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Подмосковье»</a:t>
            </a:r>
          </a:p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1 призёр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143108" y="3643314"/>
            <a:ext cx="1785950" cy="5715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«Права человека – </a:t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глазами ребёнка»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1 победитель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4357694"/>
            <a:ext cx="2143140" cy="5000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«ЖКХ – глазами детей»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2 призёра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4282" y="5059932"/>
            <a:ext cx="8715436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Муниципальные конкурсы</a:t>
            </a:r>
            <a:endParaRPr lang="ru-RU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8596" y="5500702"/>
            <a:ext cx="2571768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«Чемпионат по финансовой грамотности»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Команда - призёр</a:t>
            </a:r>
            <a:endParaRPr lang="ru-RU" sz="1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643438" y="5500702"/>
            <a:ext cx="2182106" cy="11430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ансамбль «Мелодия»– победитель конкурсов «Рождественская звезда» и «Ангел  надежды»</a:t>
            </a:r>
            <a:endParaRPr lang="ru-RU" sz="1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715140" y="2714620"/>
            <a:ext cx="12858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«Сила света»</a:t>
            </a:r>
          </a:p>
          <a:p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2 победителя</a:t>
            </a:r>
            <a:endParaRPr lang="ru-RU" sz="1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9218" name="Picture 2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2669971"/>
            <a:ext cx="886403" cy="1259095"/>
          </a:xfrm>
          <a:prstGeom prst="rect">
            <a:avLst/>
          </a:prstGeom>
          <a:noFill/>
        </p:spPr>
      </p:pic>
      <p:pic>
        <p:nvPicPr>
          <p:cNvPr id="3074" name="Picture 2" descr="Z:\для всех\ФОТО 2018-19\Финансовые бои 2019\Наша команда на финальной игре.JPG"/>
          <p:cNvPicPr>
            <a:picLocks noChangeAspect="1" noChangeArrowheads="1"/>
          </p:cNvPicPr>
          <p:nvPr/>
        </p:nvPicPr>
        <p:blipFill>
          <a:blip r:embed="rId3" cstate="print"/>
          <a:srcRect l="14179" t="31343" r="39552" b="14925"/>
          <a:stretch>
            <a:fillRect/>
          </a:stretch>
        </p:blipFill>
        <p:spPr bwMode="auto">
          <a:xfrm>
            <a:off x="2714612" y="5572140"/>
            <a:ext cx="1737242" cy="12328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5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3214686"/>
            <a:ext cx="1714512" cy="113695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6" name="Picture 4" descr="Z:\для всех\ФОТО 2018-19\фото к социальному ролику Мы за чистое Подмосковье\IMG_50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500438"/>
            <a:ext cx="1750719" cy="131298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5" name="TextBox 24"/>
          <p:cNvSpPr txBox="1"/>
          <p:nvPr/>
        </p:nvSpPr>
        <p:spPr>
          <a:xfrm>
            <a:off x="4286248" y="2857496"/>
            <a:ext cx="1928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Ансамбль «Мелодия» лауреат 2 степени </a:t>
            </a:r>
            <a:r>
              <a:rPr lang="en-US" sz="1200" b="1" dirty="0" smtClean="0"/>
              <a:t>XIII</a:t>
            </a:r>
            <a:r>
              <a:rPr lang="ru-RU" sz="1200" b="1" dirty="0" smtClean="0"/>
              <a:t> Международного конкурса «Звуки и краски столицы»</a:t>
            </a:r>
            <a:endParaRPr lang="ru-RU" sz="1200" b="1" dirty="0"/>
          </a:p>
        </p:txBody>
      </p:sp>
      <p:pic>
        <p:nvPicPr>
          <p:cNvPr id="26" name="Рисунок 25" descr="IMG-20191012-WA0006.jpg"/>
          <p:cNvPicPr>
            <a:picLocks noChangeAspect="1"/>
          </p:cNvPicPr>
          <p:nvPr/>
        </p:nvPicPr>
        <p:blipFill>
          <a:blip r:embed="rId6"/>
          <a:srcRect t="6250" r="5376"/>
          <a:stretch>
            <a:fillRect/>
          </a:stretch>
        </p:blipFill>
        <p:spPr>
          <a:xfrm>
            <a:off x="6643701" y="5572140"/>
            <a:ext cx="2286017" cy="1071570"/>
          </a:xfrm>
          <a:prstGeom prst="rect">
            <a:avLst/>
          </a:prstGeom>
        </p:spPr>
      </p:pic>
      <p:pic>
        <p:nvPicPr>
          <p:cNvPr id="29" name="Рисунок 28" descr="IMG-20191012-WA0007.jpg"/>
          <p:cNvPicPr>
            <a:picLocks noChangeAspect="1"/>
          </p:cNvPicPr>
          <p:nvPr/>
        </p:nvPicPr>
        <p:blipFill>
          <a:blip r:embed="rId7" cstate="print"/>
          <a:srcRect l="11842" t="36842" r="20065" b="5262"/>
          <a:stretch>
            <a:fillRect/>
          </a:stretch>
        </p:blipFill>
        <p:spPr>
          <a:xfrm>
            <a:off x="4214810" y="3857628"/>
            <a:ext cx="2091185" cy="100013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0" name="TextBox 29"/>
          <p:cNvSpPr txBox="1"/>
          <p:nvPr/>
        </p:nvSpPr>
        <p:spPr>
          <a:xfrm>
            <a:off x="6072198" y="785794"/>
            <a:ext cx="2571768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Вузовские олимпиады</a:t>
            </a:r>
            <a:br>
              <a:rPr lang="ru-RU" sz="1600" b="1" dirty="0" smtClean="0"/>
            </a:br>
            <a:r>
              <a:rPr lang="ru-RU" sz="1600" b="1" dirty="0" err="1" smtClean="0"/>
              <a:t>Мытищинский</a:t>
            </a:r>
            <a:r>
              <a:rPr lang="ru-RU" sz="1600" b="1" dirty="0" smtClean="0"/>
              <a:t> филиал МГТУ им. Н.Э. Баумана</a:t>
            </a:r>
            <a:endParaRPr lang="ru-RU" sz="16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6072198" y="1785926"/>
            <a:ext cx="221457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25 участников</a:t>
            </a:r>
          </a:p>
          <a:p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1 победитель,  8 призёров</a:t>
            </a:r>
            <a:endParaRPr lang="ru-RU" sz="12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-20191013-WA0013.jpg"/>
          <p:cNvPicPr>
            <a:picLocks noChangeAspect="1"/>
          </p:cNvPicPr>
          <p:nvPr/>
        </p:nvPicPr>
        <p:blipFill>
          <a:blip r:embed="rId3" cstate="print"/>
          <a:srcRect l="7759" t="17241" r="3016"/>
          <a:stretch>
            <a:fillRect/>
          </a:stretch>
        </p:blipFill>
        <p:spPr>
          <a:xfrm>
            <a:off x="3071802" y="1785926"/>
            <a:ext cx="2143140" cy="111814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285720" y="500042"/>
            <a:ext cx="4214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Технологическое оборудование пищеблока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2-е холодильные камеры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2-а низкотемпературных холодильника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3-и среднетемпературных холодильника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Пароконвектомат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– для приготовления диетических блюд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Электрическая плита с электронным управлением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Духовой шкаф</a:t>
            </a:r>
          </a:p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Посудомоечная машина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4857760"/>
            <a:ext cx="4214842" cy="1938992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marL="180975" indent="-180975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Пропаганда здорового питания</a:t>
            </a:r>
          </a:p>
          <a:p>
            <a:pPr marL="180975" indent="-180975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кружки внеурочной деятельности: «Разговор о правильном питании», «Питание и здоровье»;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классные часы;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праздники «Каша – матушка наша», «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Масленница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родительские собрания;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День рационального питания;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Выставка рисунков «Полезные и вредные продукты»;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Режим питания во время экзаменов;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Выпуск  газеты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Школьнй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вестник «Здоровое питание»;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720" y="2428868"/>
            <a:ext cx="4214842" cy="2308324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marL="180975" indent="-180975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Организация горячего питания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14-дневное меню;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Технико-технологические карты , в соответствии с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2.4.5.2409-08;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контроль порций блюд, их пищевой и энергетической ценности;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органолептическая оценка готовой пищевой продукции;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производственный контроль с применением принципов ХАССП;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контроль родительской общественности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Контроль качества сырой и готовой продукции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бракеражной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комиссией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Диаграмма 12"/>
          <p:cNvGraphicFramePr/>
          <p:nvPr/>
        </p:nvGraphicFramePr>
        <p:xfrm>
          <a:off x="5072050" y="1785926"/>
          <a:ext cx="4071950" cy="194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Диаграмма 13"/>
          <p:cNvGraphicFramePr/>
          <p:nvPr/>
        </p:nvGraphicFramePr>
        <p:xfrm>
          <a:off x="5000628" y="3857628"/>
          <a:ext cx="4500594" cy="1885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22530" name="Picture 2" descr="1"/>
          <p:cNvPicPr>
            <a:picLocks noChangeAspect="1" noChangeArrowheads="1"/>
          </p:cNvPicPr>
          <p:nvPr/>
        </p:nvPicPr>
        <p:blipFill>
          <a:blip r:embed="rId6" cstate="print"/>
          <a:srcRect l="6250" t="14063" r="18749" b="3905"/>
          <a:stretch>
            <a:fillRect/>
          </a:stretch>
        </p:blipFill>
        <p:spPr bwMode="auto">
          <a:xfrm>
            <a:off x="4231139" y="4143380"/>
            <a:ext cx="1126679" cy="164307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7" name="Picture 3" descr="D:\Documents\Фото\Школа\Столовая\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500262"/>
            <a:ext cx="1785950" cy="133808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9" name="Picture 5" descr="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82" y="5572146"/>
            <a:ext cx="1714472" cy="128585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F:\2019-2020\ФОТО\Столовая\20191003_12363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34" y="142852"/>
            <a:ext cx="2082706" cy="117152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6" name="TextBox 15"/>
          <p:cNvSpPr txBox="1"/>
          <p:nvPr/>
        </p:nvSpPr>
        <p:spPr>
          <a:xfrm>
            <a:off x="6572264" y="71414"/>
            <a:ext cx="2428892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Горячее питание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chool5peresvet.narod.ru/our_new_school/images/other/medkabinet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4714876" y="500042"/>
            <a:ext cx="1614525" cy="1209652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500042"/>
          <a:ext cx="4407757" cy="1357323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28760"/>
                <a:gridCol w="1000132"/>
                <a:gridCol w="978733"/>
                <a:gridCol w="1000132"/>
              </a:tblGrid>
              <a:tr h="35220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Группа здоровья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350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/>
                        <a:t>основная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505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514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516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350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/>
                        <a:t>подготовительная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51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50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44 человека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350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/>
                        <a:t>специальная</a:t>
                      </a: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8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6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/>
                        <a:t>8 человек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4282" y="142852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Распределение обучающихся по группам здоровья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57950" y="857232"/>
            <a:ext cx="2571768" cy="8617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По результатам медицинского осмотра выявлено: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167 человек имеют отклонение в здоровье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401 человек практически здоровы.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Заболевания носят различный характер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714876" y="1857364"/>
          <a:ext cx="4286280" cy="2648579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675098"/>
                <a:gridCol w="837549"/>
                <a:gridCol w="936083"/>
                <a:gridCol w="837550"/>
              </a:tblGrid>
              <a:tr h="3056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2016-2017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07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Нервная система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</a:tr>
              <a:tr h="2907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Дыхательная система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4460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Сердечно-сосудистая система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</a:tr>
              <a:tr h="2907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ЖКТ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07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Мочевые пути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</a:tr>
              <a:tr h="44460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Опорно-двигательный аппарат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074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Зрительная система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2844" y="1924000"/>
            <a:ext cx="4500594" cy="28623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Профилактическую работу организует  школьный «Кабинет здоровья»: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Просвещение родителей: «Здоровье учащихся, как основа эффективного обучения», «Подготовка к экзаменам. Как противостоять стрессу».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Классные часы: «Хочешь быть здоровым – будь  им»,  «Рациональное питание», «Здоровые привычки, здоровый образ жизни»,  «Как предостеречь себя от вредных привычек», «СПИД – позор и слёзы 21 века», «Береги платье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снову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а здоровье смолоду»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Встречи со специалистами медиками.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Учителями школы уделяется внимание правильной посадке учащихся;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середине урока – физкультминутки;</a:t>
            </a:r>
          </a:p>
          <a:p>
            <a:pPr marL="180975" indent="-180975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Танцевальные перемены</a:t>
            </a: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4786314" y="4714884"/>
          <a:ext cx="4071966" cy="2014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42844" y="4847594"/>
            <a:ext cx="4500594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Профилактика гриппа и ОРВИ: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Классные часы: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«Европейская неделя иммунизации»;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«Я прививки не боюсь!»;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Памятка: «Как не заболеть гриппом и сто делать, если заболел»;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Санбюллетень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по профилактике гриппа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Общешкольное родительское собрание «Грипп: предупреждение и лечение» 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Ежедневная дезинфекция, влажная уборка, проветривание помещений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29190" y="0"/>
            <a:ext cx="4071966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Медицинское обслуживание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3357562"/>
            <a:ext cx="421484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00FF"/>
                </a:solidFill>
              </a:rPr>
              <a:t>В период с сентября 2018г. по август 2019г. в лагере «Пушкино»  отдохнуло 18 учащихся школы.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Осень  - 3 человека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Зима    - 6 человек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Весна   - 3 человека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Лето     - 6 человек  (1 смена, 4 смена)</a:t>
            </a:r>
          </a:p>
          <a:p>
            <a:r>
              <a:rPr lang="ru-RU" sz="1600" b="1" dirty="0" smtClean="0">
                <a:solidFill>
                  <a:srgbClr val="0000FF"/>
                </a:solidFill>
              </a:rPr>
              <a:t>По сравнению с прошлым годом эта цифра увеличилась на 4 человека </a:t>
            </a:r>
            <a:endParaRPr lang="ru-RU" sz="1600" b="1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642918"/>
            <a:ext cx="757242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b="1" i="1" dirty="0" smtClean="0">
                <a:solidFill>
                  <a:srgbClr val="002060"/>
                </a:solidFill>
              </a:rPr>
              <a:t>В течение года для детей из многодетных и малообеспеченных семей был организован отдых в лагерях района и за его пределами.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388" y="142852"/>
            <a:ext cx="2571768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Организация отдыха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500174"/>
            <a:ext cx="4643470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В школьном лагере «Рассвет» в первую смену отдохнуло  30 человек</a:t>
            </a:r>
            <a:br>
              <a:rPr lang="ru-RU" dirty="0" smtClean="0"/>
            </a:br>
            <a:r>
              <a:rPr lang="ru-RU" dirty="0" smtClean="0"/>
              <a:t>Тема смены</a:t>
            </a:r>
            <a:r>
              <a:rPr lang="ru-RU" b="1" dirty="0" smtClean="0">
                <a:solidFill>
                  <a:srgbClr val="CC0099"/>
                </a:solidFill>
              </a:rPr>
              <a:t>: </a:t>
            </a:r>
            <a:r>
              <a:rPr lang="ru-RU" b="1" dirty="0" smtClean="0">
                <a:solidFill>
                  <a:srgbClr val="C00000"/>
                </a:solidFill>
              </a:rPr>
              <a:t>«Путешествие в мир дружбы и спорта».</a:t>
            </a:r>
          </a:p>
          <a:p>
            <a:r>
              <a:rPr lang="ru-RU" dirty="0" smtClean="0"/>
              <a:t>Девиз: </a:t>
            </a:r>
            <a:r>
              <a:rPr lang="ru-RU" b="1" dirty="0" smtClean="0">
                <a:solidFill>
                  <a:srgbClr val="C00000"/>
                </a:solidFill>
              </a:rPr>
              <a:t>«Ни шагу назад, ни шагу на месте, а только вперёд и только все вместе»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5929330"/>
            <a:ext cx="4572000" cy="646331"/>
          </a:xfrm>
          <a:prstGeom prst="rect">
            <a:avLst/>
          </a:prstGeom>
          <a:solidFill>
            <a:srgbClr val="FBCFAB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333300"/>
                </a:solidFill>
                <a:latin typeface="Monotype Corsiva" pitchFamily="66" charset="0"/>
              </a:rPr>
              <a:t>Ещё 145  детей отдохнули в различных лагерях полностью за счёт родительской оплаты. </a:t>
            </a:r>
            <a:r>
              <a:rPr lang="ru-RU" b="1" dirty="0" smtClean="0">
                <a:solidFill>
                  <a:srgbClr val="333300"/>
                </a:solidFill>
              </a:rPr>
              <a:t>   </a:t>
            </a:r>
            <a:endParaRPr lang="ru-RU" b="1" dirty="0">
              <a:solidFill>
                <a:srgbClr val="3333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15074" y="6215082"/>
            <a:ext cx="2193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333300"/>
                </a:solidFill>
              </a:rPr>
              <a:t>Итого:163 человека </a:t>
            </a:r>
            <a:endParaRPr lang="ru-RU" dirty="0"/>
          </a:p>
        </p:txBody>
      </p:sp>
      <p:pic>
        <p:nvPicPr>
          <p:cNvPr id="7169" name="Picture 1" descr="D:\Documents\Планы работы\Публичные отчёты\2018-2019\Лагерь\PHOTO-2019-06-26-19-30-33.jpg"/>
          <p:cNvPicPr>
            <a:picLocks noChangeAspect="1" noChangeArrowheads="1"/>
          </p:cNvPicPr>
          <p:nvPr/>
        </p:nvPicPr>
        <p:blipFill>
          <a:blip r:embed="rId2" cstate="print"/>
          <a:srcRect t="29891" r="3985"/>
          <a:stretch>
            <a:fillRect/>
          </a:stretch>
        </p:blipFill>
        <p:spPr bwMode="auto">
          <a:xfrm>
            <a:off x="5000628" y="2357430"/>
            <a:ext cx="1571636" cy="153010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0" name="Picture 2" descr="D:\Documents\Планы работы\Публичные отчёты\2018-2019\Лагерь\PHOTO-2019-06-26-19-31-04-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857496"/>
            <a:ext cx="2209781" cy="165733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1" name="Picture 3" descr="D:\Documents\Планы работы\Публичные отчёты\2018-2019\Лагерь\PHOTO-2019-06-26-19-30-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3750" y="4357694"/>
            <a:ext cx="2285974" cy="12858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2" name="Picture 4" descr="D:\Documents\Планы работы\Публичные отчёты\2018-2019\Лагерь\PHOTO-2019-06-26-19-30-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1357298"/>
            <a:ext cx="2413017" cy="135732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3" name="Picture 5" descr="D:\Documents\Планы работы\Публичные отчёты\2018-2019\Лагерь\PHOTO-2019-06-26-19-31-17-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4857760"/>
            <a:ext cx="1762095" cy="132157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0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1571612"/>
            <a:ext cx="1785950" cy="1339463"/>
          </a:xfrm>
          <a:prstGeom prst="rect">
            <a:avLst/>
          </a:prstGeom>
          <a:ln w="28575">
            <a:solidFill>
              <a:schemeClr val="bg1"/>
            </a:solidFill>
          </a:ln>
          <a:effectLst/>
          <a:scene3d>
            <a:camera prst="perspectiveHeroicExtremeRightFacing"/>
            <a:lightRig rig="threePt" dir="t"/>
          </a:scene3d>
          <a:sp3d>
            <a:bevelT prst="convex"/>
          </a:sp3d>
        </p:spPr>
      </p:pic>
      <p:pic>
        <p:nvPicPr>
          <p:cNvPr id="3" name="Рисунок 2" descr="IMG_01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1" y="785795"/>
            <a:ext cx="1809762" cy="1357322"/>
          </a:xfrm>
          <a:prstGeom prst="rect">
            <a:avLst/>
          </a:prstGeom>
          <a:ln w="28575">
            <a:solidFill>
              <a:schemeClr val="bg1"/>
            </a:solidFill>
          </a:ln>
          <a:effectLst/>
          <a:scene3d>
            <a:camera prst="perspectiveHeroicExtremeRightFacing"/>
            <a:lightRig rig="threePt" dir="t"/>
          </a:scene3d>
          <a:sp3d>
            <a:bevelT prst="convex"/>
          </a:sp3d>
        </p:spPr>
      </p:pic>
      <p:pic>
        <p:nvPicPr>
          <p:cNvPr id="6" name="Рисунок 5" descr="IMG_01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2285992"/>
            <a:ext cx="1714511" cy="1285884"/>
          </a:xfrm>
          <a:prstGeom prst="rect">
            <a:avLst/>
          </a:prstGeom>
          <a:ln w="28575">
            <a:solidFill>
              <a:schemeClr val="bg1"/>
            </a:solidFill>
          </a:ln>
          <a:effectLst/>
          <a:scene3d>
            <a:camera prst="perspectiveHeroicExtremeRightFacing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142844" y="285728"/>
            <a:ext cx="37147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Инженерно-технические средства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878" y="3214686"/>
            <a:ext cx="1785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Мероприятия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71868" y="785794"/>
            <a:ext cx="5143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Видеонаблюдение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Кнопка тревожной сигнализации (КТС)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Полицейское реагирование КТС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Система контроля и управления доступом в школу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Автоматическая пожарная сигнализация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Комплекс </a:t>
            </a:r>
            <a:r>
              <a:rPr lang="ru-RU" sz="1400" b="1" kern="10" dirty="0" err="1" smtClean="0">
                <a:solidFill>
                  <a:srgbClr val="0000CC"/>
                </a:solidFill>
                <a:latin typeface="Arial"/>
                <a:cs typeface="Arial"/>
              </a:rPr>
              <a:t>радиоканальной</a:t>
            </a:r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 системы (сигнал «Тревога»)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6512" y="2357430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Физическая охрана</a:t>
            </a:r>
          </a:p>
          <a:p>
            <a:r>
              <a:rPr lang="ru-RU" sz="1600" b="1" kern="10" dirty="0" smtClean="0">
                <a:solidFill>
                  <a:srgbClr val="0000CC"/>
                </a:solidFill>
                <a:latin typeface="Arial"/>
                <a:cs typeface="Arial"/>
              </a:rPr>
              <a:t>ООО ЧОП «Лидер»</a:t>
            </a:r>
            <a:endParaRPr lang="ru-RU" sz="1600" b="1" kern="10" dirty="0" smtClean="0">
              <a:ln w="3175">
                <a:solidFill>
                  <a:srgbClr val="333300"/>
                </a:solidFill>
                <a:round/>
                <a:headEnd/>
                <a:tailEnd/>
              </a:ln>
              <a:solidFill>
                <a:srgbClr val="333200"/>
              </a:solidFill>
              <a:latin typeface="Arial"/>
              <a:cs typeface="Arial"/>
            </a:endParaRPr>
          </a:p>
        </p:txBody>
      </p:sp>
      <p:pic>
        <p:nvPicPr>
          <p:cNvPr id="8194" name="Picture 2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36368" y="5357826"/>
            <a:ext cx="1835434" cy="1214446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threePt" dir="t"/>
          </a:scene3d>
          <a:sp3d>
            <a:bevelT prst="convex"/>
          </a:sp3d>
        </p:spPr>
      </p:pic>
      <p:sp>
        <p:nvSpPr>
          <p:cNvPr id="12" name="TextBox 11"/>
          <p:cNvSpPr txBox="1"/>
          <p:nvPr/>
        </p:nvSpPr>
        <p:spPr>
          <a:xfrm>
            <a:off x="7143768" y="142852"/>
            <a:ext cx="1785950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Безопасность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32" y="3571876"/>
            <a:ext cx="364330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Классные часы ……………………….    8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Объектовые тренировки …………..  12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Встречи с представителями </a:t>
            </a:r>
            <a:b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</a:br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правоохранительных органов ……. 11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Экскурсии в подразделения МЧС ...  4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Обучение способам защиты ………. 27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Тренировочные эвакуации ………… 11</a:t>
            </a:r>
          </a:p>
        </p:txBody>
      </p:sp>
      <p:pic>
        <p:nvPicPr>
          <p:cNvPr id="6148" name="Picture 4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79442" y="5429264"/>
            <a:ext cx="1835434" cy="1214446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schemeClr val="bg1">
                <a:alpha val="40000"/>
              </a:schemeClr>
            </a:outerShdw>
          </a:effectLst>
          <a:scene3d>
            <a:camera prst="perspectiveHeroicExtremeLeftFacing"/>
            <a:lightRig rig="threePt" dir="t"/>
          </a:scene3d>
          <a:sp3d>
            <a:bevelT prst="convex"/>
          </a:sp3d>
        </p:spPr>
      </p:pic>
      <p:pic>
        <p:nvPicPr>
          <p:cNvPr id="6149" name="Picture 5" descr="F:\2019-2020\ФОТО\Урок к Дню гражд. обороны 26.02.2019\IMG_01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42908" y="5393564"/>
            <a:ext cx="1643042" cy="1232227"/>
          </a:xfrm>
          <a:prstGeom prst="rect">
            <a:avLst/>
          </a:prstGeom>
          <a:noFill/>
          <a:ln>
            <a:noFill/>
          </a:ln>
          <a:effectLst/>
          <a:scene3d>
            <a:camera prst="perspectiveHeroicExtremeLeftFacing"/>
            <a:lightRig rig="threePt" dir="t"/>
          </a:scene3d>
          <a:sp3d>
            <a:bevelT prst="convex"/>
          </a:sp3d>
        </p:spPr>
      </p:pic>
      <p:sp>
        <p:nvSpPr>
          <p:cNvPr id="15" name="TextBox 14"/>
          <p:cNvSpPr txBox="1"/>
          <p:nvPr/>
        </p:nvSpPr>
        <p:spPr>
          <a:xfrm>
            <a:off x="6643702" y="3429000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Информационная </a:t>
            </a:r>
            <a:b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</a:br>
            <a:r>
              <a:rPr lang="ru-RU" sz="16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безопасность</a:t>
            </a:r>
          </a:p>
        </p:txBody>
      </p:sp>
      <p:pic>
        <p:nvPicPr>
          <p:cNvPr id="3074" name="Picture 2" descr="https://pptcloud3.ams3.digitaloceanspaces.com/slides/pics/001/775/842/original/Slide1.jpg?1482570789"/>
          <p:cNvPicPr>
            <a:picLocks noChangeAspect="1" noChangeArrowheads="1"/>
          </p:cNvPicPr>
          <p:nvPr/>
        </p:nvPicPr>
        <p:blipFill>
          <a:blip r:embed="rId8"/>
          <a:srcRect l="32292" t="52778" r="29167" b="11111"/>
          <a:stretch>
            <a:fillRect/>
          </a:stretch>
        </p:blipFill>
        <p:spPr bwMode="auto">
          <a:xfrm>
            <a:off x="5143504" y="3286124"/>
            <a:ext cx="1428760" cy="1003994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5143504" y="4357694"/>
            <a:ext cx="328611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Антивирусы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Криптография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Электронная цифровая подпись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Аутентификация</a:t>
            </a:r>
          </a:p>
          <a:p>
            <a:r>
              <a:rPr lang="ru-RU" sz="1400" b="1" kern="10" dirty="0" smtClean="0">
                <a:solidFill>
                  <a:srgbClr val="0000CC"/>
                </a:solidFill>
                <a:latin typeface="Arial"/>
                <a:cs typeface="Arial"/>
              </a:rPr>
              <a:t>Защита сетей</a:t>
            </a:r>
          </a:p>
        </p:txBody>
      </p:sp>
      <p:pic>
        <p:nvPicPr>
          <p:cNvPr id="18" name="Picture 4" descr="1"/>
          <p:cNvPicPr>
            <a:picLocks noChangeAspect="1" noChangeArrowheads="1"/>
          </p:cNvPicPr>
          <p:nvPr/>
        </p:nvPicPr>
        <p:blipFill>
          <a:blip r:embed="rId9"/>
          <a:srcRect l="2561" t="3276" r="52621" b="5003"/>
          <a:stretch>
            <a:fillRect/>
          </a:stretch>
        </p:blipFill>
        <p:spPr bwMode="auto">
          <a:xfrm>
            <a:off x="6929454" y="5143512"/>
            <a:ext cx="1875247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9" y="857233"/>
          <a:ext cx="7500989" cy="5715041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2931421"/>
                <a:gridCol w="1465712"/>
                <a:gridCol w="1638143"/>
                <a:gridCol w="1465713"/>
              </a:tblGrid>
              <a:tr h="5260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Внебюджет</a:t>
                      </a:r>
                      <a:r>
                        <a:rPr lang="ru-RU" sz="1200" b="1" i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br>
                        <a:rPr lang="ru-RU" sz="1200" b="1" i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1200" b="1" i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руб.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Муниципальный бюджет, руб.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Региональный бюджет, руб.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47719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Приобретение учебников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1 112 000,00</a:t>
                      </a:r>
                    </a:p>
                  </a:txBody>
                  <a:tcPr marL="68580" marR="68580" marT="0" marB="0" anchor="ctr"/>
                </a:tc>
              </a:tr>
              <a:tr h="440208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Замена</a:t>
                      </a:r>
                      <a:r>
                        <a:rPr lang="ru-RU" sz="1000" b="1" kern="1200" baseline="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 оконных блоков</a:t>
                      </a: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6 250 000,00</a:t>
                      </a:r>
                    </a:p>
                  </a:txBody>
                  <a:tcPr marL="68580" marR="68580" marT="108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35243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Учебное</a:t>
                      </a:r>
                      <a:r>
                        <a:rPr lang="ru-RU" sz="1000" b="1" kern="1200" baseline="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 оборудование</a:t>
                      </a: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37 000,00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10800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21447,00</a:t>
                      </a:r>
                    </a:p>
                  </a:txBody>
                  <a:tcPr marL="68580" marR="68580" marT="0" marB="0" anchor="ctr"/>
                </a:tc>
              </a:tr>
              <a:tr h="482531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Испытание электроустановок, замер сопротивлений и изоляции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219 000,00</a:t>
                      </a:r>
                    </a:p>
                  </a:txBody>
                  <a:tcPr marL="68580" marR="68580" marT="108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64190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Лицензионное</a:t>
                      </a:r>
                      <a:r>
                        <a:rPr lang="ru-RU" sz="1000" b="1" kern="1200" baseline="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 программное обеспечение</a:t>
                      </a: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50 000,00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75 200,00</a:t>
                      </a:r>
                    </a:p>
                  </a:txBody>
                  <a:tcPr marL="68580" marR="68580" marT="10800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0320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Профилактический медицинский осмотр сотрудников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135 000,00</a:t>
                      </a:r>
                    </a:p>
                  </a:txBody>
                  <a:tcPr marL="68580" marR="68580" marT="108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8379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Изготовление бланков аттестатов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19 400,00</a:t>
                      </a:r>
                    </a:p>
                  </a:txBody>
                  <a:tcPr marL="68580" marR="68580" marT="10800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30739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Услуги связи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27 100,00</a:t>
                      </a:r>
                    </a:p>
                  </a:txBody>
                  <a:tcPr marL="68580" marR="68580" marT="108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81517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Противопожарные мероприятия (проверка гидрантов, заправка огнетушителей)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15 000,00</a:t>
                      </a:r>
                    </a:p>
                  </a:txBody>
                  <a:tcPr marL="68580" marR="68580" marT="10800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6499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Обработка</a:t>
                      </a:r>
                      <a:r>
                        <a:rPr lang="ru-RU" sz="1000" b="1" kern="1200" baseline="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 деревянных поверхностей огнезащитным покрытием</a:t>
                      </a: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45 000,00</a:t>
                      </a:r>
                    </a:p>
                  </a:txBody>
                  <a:tcPr marL="68580" marR="68580" marT="108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91838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Оборудование для 4-х кабинетов начальных классов моноблок,</a:t>
                      </a:r>
                      <a:r>
                        <a:rPr lang="ru-RU" sz="1000" b="1" kern="1200" baseline="0" dirty="0" smtClean="0">
                          <a:solidFill>
                            <a:srgbClr val="303C18"/>
                          </a:solidFill>
                          <a:latin typeface="+mn-lt"/>
                          <a:ea typeface="+mn-ea"/>
                          <a:cs typeface="+mn-cs"/>
                        </a:rPr>
                        <a:t> проектор, жалюзи на окна, учительский стол, стул</a:t>
                      </a: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500 000,00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2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9779">
                <a:tc>
                  <a:txBody>
                    <a:bodyPr/>
                    <a:lstStyle/>
                    <a:p>
                      <a:pPr marL="3600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rgbClr val="303C18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590 000,00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3 246 800,00</a:t>
                      </a:r>
                    </a:p>
                  </a:txBody>
                  <a:tcPr marL="68580" marR="68580" marT="144000" marB="0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1 133 447,00</a:t>
                      </a:r>
                    </a:p>
                  </a:txBody>
                  <a:tcPr marL="68580" marR="68580" marT="0" marB="0" anchor="ctr">
                    <a:cell3D prstMaterial="dkEdge">
                      <a:bevel prst="convex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57884" y="142852"/>
            <a:ext cx="3071834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Финансовые расходы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857488" y="2643182"/>
          <a:ext cx="3071834" cy="2071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572132" y="142852"/>
            <a:ext cx="3357586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Перспективы развития</a:t>
            </a: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214282" y="714356"/>
            <a:ext cx="4000528" cy="1500198"/>
          </a:xfrm>
          <a:prstGeom prst="wedgeRoundRectCallout">
            <a:avLst>
              <a:gd name="adj1" fmla="val 35487"/>
              <a:gd name="adj2" fmla="val 75265"/>
              <a:gd name="adj3" fmla="val 16667"/>
            </a:avLst>
          </a:prstGeom>
          <a:solidFill>
            <a:srgbClr val="FFD1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srgbClr val="860000"/>
                </a:solidFill>
              </a:rPr>
              <a:t>Организация практико-ориентированных площадок :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860000"/>
                </a:solidFill>
              </a:rPr>
              <a:t> </a:t>
            </a:r>
            <a:r>
              <a:rPr lang="ru-RU" sz="1200" b="1" dirty="0" err="1" smtClean="0">
                <a:solidFill>
                  <a:srgbClr val="860000"/>
                </a:solidFill>
              </a:rPr>
              <a:t>Мытищинский</a:t>
            </a:r>
            <a:r>
              <a:rPr lang="ru-RU" sz="1200" b="1" dirty="0" smtClean="0">
                <a:solidFill>
                  <a:srgbClr val="860000"/>
                </a:solidFill>
              </a:rPr>
              <a:t> филиал МГТУ им Н.Э. Баумана;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860000"/>
                </a:solidFill>
              </a:rPr>
              <a:t>  Московский государственный областной </a:t>
            </a:r>
            <a:br>
              <a:rPr lang="ru-RU" sz="1200" b="1" dirty="0" smtClean="0">
                <a:solidFill>
                  <a:srgbClr val="860000"/>
                </a:solidFill>
              </a:rPr>
            </a:br>
            <a:r>
              <a:rPr lang="ru-RU" sz="1200" b="1" dirty="0" smtClean="0">
                <a:solidFill>
                  <a:srgbClr val="860000"/>
                </a:solidFill>
              </a:rPr>
              <a:t>     университет;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860000"/>
                </a:solidFill>
              </a:rPr>
              <a:t> Предприятие ПТК «Прогресс»;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860000"/>
                </a:solidFill>
              </a:rPr>
              <a:t>  Загорский оптико-механический завод</a:t>
            </a: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4857752" y="714356"/>
            <a:ext cx="4071934" cy="1643074"/>
          </a:xfrm>
          <a:prstGeom prst="wedgeRoundRectCallout">
            <a:avLst>
              <a:gd name="adj1" fmla="val -41019"/>
              <a:gd name="adj2" fmla="val 63905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ru-RU" sz="1400" b="1" u="sng" dirty="0" smtClean="0">
                <a:solidFill>
                  <a:schemeClr val="bg2">
                    <a:lumMod val="10000"/>
                  </a:schemeClr>
                </a:solidFill>
              </a:rPr>
              <a:t>Управление: 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организация подготовки школы к учебному году;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закупка учебников и  учебных пособий;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организация горячего питания, отдыха детей.</a:t>
            </a:r>
          </a:p>
          <a:p>
            <a:pPr algn="ctr"/>
            <a:r>
              <a:rPr lang="ru-RU" sz="1400" b="1" u="sng" dirty="0" smtClean="0">
                <a:solidFill>
                  <a:schemeClr val="bg2">
                    <a:lumMod val="10000"/>
                  </a:schemeClr>
                </a:solidFill>
              </a:rPr>
              <a:t>Новые дистанционные формы: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err="1" smtClean="0">
                <a:solidFill>
                  <a:schemeClr val="bg2">
                    <a:lumMod val="10000"/>
                  </a:schemeClr>
                </a:solidFill>
              </a:rPr>
              <a:t>он-лайн</a:t>
            </a: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 опросы;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индивидуальные консультации;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</a:rPr>
              <a:t>вопросы-ответы в режиме реального времени.</a:t>
            </a:r>
          </a:p>
          <a:p>
            <a:endParaRPr lang="ru-RU" sz="12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u-RU" sz="1200" b="1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214282" y="5357826"/>
            <a:ext cx="4143404" cy="1357322"/>
          </a:xfrm>
          <a:prstGeom prst="wedgeRoundRectCallout">
            <a:avLst>
              <a:gd name="adj1" fmla="val 33274"/>
              <a:gd name="adj2" fmla="val -96137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Ins="0" rtlCol="0" anchor="ctr"/>
          <a:lstStyle/>
          <a:p>
            <a:endParaRPr lang="ru-RU" sz="1200" b="1" dirty="0" smtClean="0">
              <a:solidFill>
                <a:srgbClr val="0000FF"/>
              </a:solidFill>
            </a:endParaRPr>
          </a:p>
          <a:p>
            <a:pPr algn="ctr"/>
            <a:endParaRPr lang="ru-RU" sz="1400" b="1" u="sng" dirty="0" smtClean="0">
              <a:solidFill>
                <a:srgbClr val="0000FF"/>
              </a:solidFill>
            </a:endParaRPr>
          </a:p>
          <a:p>
            <a:pPr algn="ctr"/>
            <a:r>
              <a:rPr lang="ru-RU" sz="1400" b="1" u="sng" dirty="0" smtClean="0">
                <a:solidFill>
                  <a:srgbClr val="0000FF"/>
                </a:solidFill>
              </a:rPr>
              <a:t>Современная, безопасная, комфортная образовательная среда: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FF"/>
                </a:solidFill>
              </a:rPr>
              <a:t> расширение спектра платных образовательных</a:t>
            </a:r>
            <a:br>
              <a:rPr lang="ru-RU" sz="1200" b="1" dirty="0" smtClean="0">
                <a:solidFill>
                  <a:srgbClr val="0000FF"/>
                </a:solidFill>
              </a:rPr>
            </a:br>
            <a:r>
              <a:rPr lang="ru-RU" sz="1200" b="1" dirty="0" smtClean="0">
                <a:solidFill>
                  <a:srgbClr val="0000FF"/>
                </a:solidFill>
              </a:rPr>
              <a:t>     услуг;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FF"/>
                </a:solidFill>
              </a:rPr>
              <a:t> участие в программах для получения грантов;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00FF"/>
                </a:solidFill>
              </a:rPr>
              <a:t> целевое бюджетное финансирование</a:t>
            </a:r>
          </a:p>
          <a:p>
            <a:endParaRPr lang="ru-RU" sz="1200" b="1" dirty="0" smtClean="0">
              <a:solidFill>
                <a:srgbClr val="0000FF"/>
              </a:solidFill>
            </a:endParaRPr>
          </a:p>
          <a:p>
            <a:endParaRPr lang="ru-RU" sz="1200" b="1" dirty="0" smtClean="0">
              <a:solidFill>
                <a:srgbClr val="0000FF"/>
              </a:solidFill>
            </a:endParaRPr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4857752" y="5214950"/>
            <a:ext cx="3857652" cy="1500198"/>
          </a:xfrm>
          <a:prstGeom prst="wedgeRoundRectCallout">
            <a:avLst>
              <a:gd name="adj1" fmla="val -39254"/>
              <a:gd name="adj2" fmla="val -8130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007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srgbClr val="700070"/>
                </a:solidFill>
              </a:rPr>
              <a:t>Программа «Дом, который построили МЫ»: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700070"/>
                </a:solidFill>
              </a:rPr>
              <a:t> ориентир на потребителя образовательных услуг;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700070"/>
                </a:solidFill>
              </a:rPr>
              <a:t>  результативность деятельности учителя;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700070"/>
                </a:solidFill>
              </a:rPr>
              <a:t>  доверие и открытость;</a:t>
            </a:r>
          </a:p>
          <a:p>
            <a:pP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700070"/>
                </a:solidFill>
              </a:rPr>
              <a:t> готовность к сотрудничеству</a:t>
            </a:r>
          </a:p>
          <a:p>
            <a:pPr algn="ctr"/>
            <a:endParaRPr lang="ru-RU" sz="1200" b="1" dirty="0" smtClean="0">
              <a:solidFill>
                <a:srgbClr val="700070"/>
              </a:solidFill>
            </a:endParaRPr>
          </a:p>
        </p:txBody>
      </p:sp>
      <p:pic>
        <p:nvPicPr>
          <p:cNvPr id="43010" name="Picture 2" descr="F:\2019-2020\ФОТО\15 Рождественские чтения МОЛОДЕЖЬ- СВОБОДА И ОТВЕТСТВЕННОСТЬ\IMG_97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2643182"/>
            <a:ext cx="2786081" cy="185738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3012" name="Picture 4" descr="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2571744"/>
            <a:ext cx="2571768" cy="192882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5061</TotalTime>
  <Words>2248</Words>
  <Application>Microsoft Office PowerPoint</Application>
  <PresentationFormat>Экран (4:3)</PresentationFormat>
  <Paragraphs>637</Paragraphs>
  <Slides>22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</dc:creator>
  <cp:lastModifiedBy>all</cp:lastModifiedBy>
  <cp:revision>464</cp:revision>
  <dcterms:created xsi:type="dcterms:W3CDTF">2019-09-04T02:37:49Z</dcterms:created>
  <dcterms:modified xsi:type="dcterms:W3CDTF">2020-09-30T15:31:07Z</dcterms:modified>
</cp:coreProperties>
</file>