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308" r:id="rId2"/>
    <p:sldId id="309" r:id="rId3"/>
    <p:sldId id="306" r:id="rId4"/>
    <p:sldId id="302" r:id="rId5"/>
    <p:sldId id="294" r:id="rId6"/>
    <p:sldId id="296" r:id="rId7"/>
    <p:sldId id="297" r:id="rId8"/>
    <p:sldId id="304" r:id="rId9"/>
    <p:sldId id="290" r:id="rId10"/>
    <p:sldId id="298" r:id="rId11"/>
    <p:sldId id="289" r:id="rId12"/>
    <p:sldId id="301" r:id="rId13"/>
    <p:sldId id="299" r:id="rId14"/>
    <p:sldId id="261" r:id="rId15"/>
    <p:sldId id="310" r:id="rId16"/>
  </p:sldIdLst>
  <p:sldSz cx="9144000" cy="6858000" type="screen4x3"/>
  <p:notesSz cx="7102475" cy="102346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FFCC"/>
    <a:srgbClr val="E4FFC9"/>
    <a:srgbClr val="8A008A"/>
    <a:srgbClr val="990099"/>
    <a:srgbClr val="8E1B00"/>
    <a:srgbClr val="66FFFF"/>
    <a:srgbClr val="FF3300"/>
    <a:srgbClr val="681400"/>
    <a:srgbClr val="6F3505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929F9F4-4A8F-4326-A1B4-22849713DDAB}" styleName="Темный стиль 1 - акцент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2177" autoAdjust="0"/>
  </p:normalViewPr>
  <p:slideViewPr>
    <p:cSldViewPr>
      <p:cViewPr>
        <p:scale>
          <a:sx n="80" d="100"/>
          <a:sy n="80" d="100"/>
        </p:scale>
        <p:origin x="-159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>
        <c:manualLayout>
          <c:xMode val="edge"/>
          <c:yMode val="edge"/>
          <c:x val="0.20266855684140644"/>
          <c:y val="0.11851768899838556"/>
        </c:manualLayout>
      </c:layout>
      <c:txPr>
        <a:bodyPr/>
        <a:lstStyle/>
        <a:p>
          <a:pPr>
            <a:defRPr sz="1200"/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Лист1!$A$10</c:f>
              <c:strCache>
                <c:ptCount val="1"/>
                <c:pt idx="0">
                  <c:v>доля учителей первой и высшей квалификационной категории</c:v>
                </c:pt>
              </c:strCache>
            </c:strRef>
          </c:tx>
          <c:dPt>
            <c:idx val="0"/>
            <c:spPr>
              <a:solidFill>
                <a:schemeClr val="accent3">
                  <a:lumMod val="75000"/>
                </a:schemeClr>
              </a:solidFill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dPt>
          <c:dPt>
            <c:idx val="1"/>
            <c:spPr>
              <a:solidFill>
                <a:srgbClr val="FFFF99"/>
              </a:solidFill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dPt>
          <c:dPt>
            <c:idx val="2"/>
            <c:spPr>
              <a:solidFill>
                <a:srgbClr val="FFFFCC"/>
              </a:solidFill>
              <a:scene3d>
                <a:camera prst="orthographicFront"/>
                <a:lightRig rig="threePt" dir="t"/>
              </a:scene3d>
              <a:sp3d>
                <a:bevelT prst="angle"/>
              </a:sp3d>
            </c:spPr>
          </c:dPt>
          <c:dLbls>
            <c:numFmt formatCode="0%" sourceLinked="0"/>
            <c:txPr>
              <a:bodyPr/>
              <a:lstStyle/>
              <a:p>
                <a:pPr>
                  <a:defRPr b="0">
                    <a:ln>
                      <a:solidFill>
                        <a:srgbClr val="C00000"/>
                      </a:solidFill>
                    </a:ln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Лист1!$B$9:$D$9</c:f>
              <c:strCache>
                <c:ptCount val="3"/>
                <c:pt idx="0">
                  <c:v>2017-2018</c:v>
                </c:pt>
                <c:pt idx="1">
                  <c:v>2018-2019</c:v>
                </c:pt>
                <c:pt idx="2">
                  <c:v>2019-2020</c:v>
                </c:pt>
              </c:strCache>
            </c:strRef>
          </c:cat>
          <c:val>
            <c:numRef>
              <c:f>Лист1!$B$10:$D$10</c:f>
              <c:numCache>
                <c:formatCode>General</c:formatCode>
                <c:ptCount val="3"/>
                <c:pt idx="0">
                  <c:v>0.65000000000000346</c:v>
                </c:pt>
                <c:pt idx="1">
                  <c:v>0.72000000000000064</c:v>
                </c:pt>
                <c:pt idx="2">
                  <c:v>0.86000000000000065</c:v>
                </c:pt>
              </c:numCache>
            </c:numRef>
          </c:val>
        </c:ser>
        <c:axId val="69180416"/>
        <c:axId val="69645056"/>
      </c:barChart>
      <c:catAx>
        <c:axId val="69180416"/>
        <c:scaling>
          <c:orientation val="minMax"/>
        </c:scaling>
        <c:axPos val="l"/>
        <c:tickLblPos val="nextTo"/>
        <c:txPr>
          <a:bodyPr/>
          <a:lstStyle/>
          <a:p>
            <a:pPr>
              <a:defRPr b="0">
                <a:ln>
                  <a:solidFill>
                    <a:srgbClr val="0000B8"/>
                  </a:solidFill>
                </a:ln>
              </a:defRPr>
            </a:pPr>
            <a:endParaRPr lang="ru-RU"/>
          </a:p>
        </c:txPr>
        <c:crossAx val="69645056"/>
        <c:crosses val="autoZero"/>
        <c:auto val="1"/>
        <c:lblAlgn val="ctr"/>
        <c:lblOffset val="100"/>
      </c:catAx>
      <c:valAx>
        <c:axId val="696450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>
                <a:ln>
                  <a:solidFill>
                    <a:srgbClr val="0000B8"/>
                  </a:solidFill>
                </a:ln>
              </a:defRPr>
            </a:pPr>
            <a:endParaRPr lang="ru-RU"/>
          </a:p>
        </c:txPr>
        <c:crossAx val="69180416"/>
        <c:crosses val="autoZero"/>
        <c:crossBetween val="between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200"/>
            </a:pPr>
            <a:r>
              <a:rPr lang="ru-RU" sz="1200"/>
              <a:t>Возрастной состав педагогов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Лист1!$A$2</c:f>
              <c:strCache>
                <c:ptCount val="1"/>
                <c:pt idx="0">
                  <c:v>стаж до 3 лет</c:v>
                </c:pt>
              </c:strCache>
            </c:strRef>
          </c:tx>
          <c:spPr>
            <a:solidFill>
              <a:srgbClr val="0000FF"/>
            </a:solidFill>
            <a:ln>
              <a:solidFill>
                <a:schemeClr val="tx1"/>
              </a:solidFill>
            </a:ln>
          </c:spPr>
          <c:dLbls>
            <c:txPr>
              <a:bodyPr/>
              <a:lstStyle/>
              <a:p>
                <a:pPr>
                  <a:defRPr b="1">
                    <a:solidFill>
                      <a:srgbClr val="002060"/>
                    </a:solidFill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Лист1!$B$1:$D$1</c:f>
              <c:strCache>
                <c:ptCount val="3"/>
                <c:pt idx="0">
                  <c:v>2017-2018</c:v>
                </c:pt>
                <c:pt idx="1">
                  <c:v>2018-2019</c:v>
                </c:pt>
                <c:pt idx="2">
                  <c:v>2019-2020</c:v>
                </c:pt>
              </c:strCache>
            </c:strRef>
          </c:cat>
          <c:val>
            <c:numRef>
              <c:f>Лист1!$B$2:$D$2</c:f>
              <c:numCache>
                <c:formatCode>General</c:formatCode>
                <c:ptCount val="3"/>
                <c:pt idx="0">
                  <c:v>2</c:v>
                </c:pt>
                <c:pt idx="1">
                  <c:v>4</c:v>
                </c:pt>
                <c:pt idx="2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возраст до 35</c:v>
                </c:pt>
              </c:strCache>
            </c:strRef>
          </c:tx>
          <c:spPr>
            <a:solidFill>
              <a:srgbClr val="FF00FF"/>
            </a:solidFill>
            <a:ln w="9525">
              <a:solidFill>
                <a:schemeClr val="tx1"/>
              </a:solidFill>
            </a:ln>
          </c:spPr>
          <c:dLbls>
            <c:txPr>
              <a:bodyPr/>
              <a:lstStyle/>
              <a:p>
                <a:pPr>
                  <a:defRPr b="1">
                    <a:solidFill>
                      <a:srgbClr val="8E008E"/>
                    </a:solidFill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Лист1!$B$1:$D$1</c:f>
              <c:strCache>
                <c:ptCount val="3"/>
                <c:pt idx="0">
                  <c:v>2017-2018</c:v>
                </c:pt>
                <c:pt idx="1">
                  <c:v>2018-2019</c:v>
                </c:pt>
                <c:pt idx="2">
                  <c:v>2019-2020</c:v>
                </c:pt>
              </c:strCache>
            </c:strRef>
          </c:cat>
          <c:val>
            <c:numRef>
              <c:f>Лист1!$B$3:$D$3</c:f>
              <c:numCache>
                <c:formatCode>General</c:formatCode>
                <c:ptCount val="3"/>
                <c:pt idx="0">
                  <c:v>5</c:v>
                </c:pt>
                <c:pt idx="1">
                  <c:v>8</c:v>
                </c:pt>
                <c:pt idx="2">
                  <c:v>5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60 лет и старше</c:v>
                </c:pt>
              </c:strCache>
            </c:strRef>
          </c:tx>
          <c:spPr>
            <a:solidFill>
              <a:srgbClr val="3AF200"/>
            </a:solidFill>
            <a:ln w="9525">
              <a:solidFill>
                <a:schemeClr val="tx1"/>
              </a:solidFill>
            </a:ln>
          </c:spPr>
          <c:dLbls>
            <c:txPr>
              <a:bodyPr/>
              <a:lstStyle/>
              <a:p>
                <a:pPr>
                  <a:defRPr b="1">
                    <a:solidFill>
                      <a:srgbClr val="124A12"/>
                    </a:solidFill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Лист1!$B$1:$D$1</c:f>
              <c:strCache>
                <c:ptCount val="3"/>
                <c:pt idx="0">
                  <c:v>2017-2018</c:v>
                </c:pt>
                <c:pt idx="1">
                  <c:v>2018-2019</c:v>
                </c:pt>
                <c:pt idx="2">
                  <c:v>2019-2020</c:v>
                </c:pt>
              </c:strCache>
            </c:strRef>
          </c:cat>
          <c:val>
            <c:numRef>
              <c:f>Лист1!$B$4:$D$4</c:f>
              <c:numCache>
                <c:formatCode>General</c:formatCode>
                <c:ptCount val="3"/>
                <c:pt idx="0">
                  <c:v>5</c:v>
                </c:pt>
                <c:pt idx="1">
                  <c:v>5</c:v>
                </c:pt>
                <c:pt idx="2">
                  <c:v>6</c:v>
                </c:pt>
              </c:numCache>
            </c:numRef>
          </c:val>
        </c:ser>
        <c:axId val="69692032"/>
        <c:axId val="69706112"/>
      </c:barChart>
      <c:catAx>
        <c:axId val="69692032"/>
        <c:scaling>
          <c:orientation val="minMax"/>
        </c:scaling>
        <c:axPos val="b"/>
        <c:tickLblPos val="nextTo"/>
        <c:txPr>
          <a:bodyPr/>
          <a:lstStyle/>
          <a:p>
            <a:pPr>
              <a:defRPr sz="800" b="1"/>
            </a:pPr>
            <a:endParaRPr lang="ru-RU"/>
          </a:p>
        </c:txPr>
        <c:crossAx val="69706112"/>
        <c:crosses val="autoZero"/>
        <c:auto val="1"/>
        <c:lblAlgn val="ctr"/>
        <c:lblOffset val="100"/>
      </c:catAx>
      <c:valAx>
        <c:axId val="69706112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69692032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9.8571741032371027E-2"/>
          <c:y val="6.5289442986293383E-2"/>
          <c:w val="0.89434591456924362"/>
          <c:h val="0.79822506561679785"/>
        </c:manualLayout>
      </c:layout>
      <c:bar3DChart>
        <c:barDir val="col"/>
        <c:grouping val="clustered"/>
        <c:ser>
          <c:idx val="0"/>
          <c:order val="0"/>
          <c:spPr>
            <a:solidFill>
              <a:schemeClr val="bg2">
                <a:lumMod val="90000"/>
              </a:schemeClr>
            </a:solidFill>
          </c:spPr>
          <c:dLbls>
            <c:dLbl>
              <c:idx val="0"/>
              <c:layout>
                <c:manualLayout>
                  <c:x val="1.3888888888888966E-2"/>
                  <c:y val="-3.7037037037037056E-2"/>
                </c:manualLayout>
              </c:layout>
              <c:showVal val="1"/>
            </c:dLbl>
            <c:dLbl>
              <c:idx val="1"/>
              <c:layout>
                <c:manualLayout>
                  <c:x val="1.1111111111111125E-2"/>
                  <c:y val="-3.2407407407407593E-2"/>
                </c:manualLayout>
              </c:layout>
              <c:showVal val="1"/>
            </c:dLbl>
            <c:dLbl>
              <c:idx val="2"/>
              <c:layout>
                <c:manualLayout>
                  <c:x val="1.6666666666666701E-2"/>
                  <c:y val="-3.7037037037037056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rgbClr val="96000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Лист1!$A$1:$C$1</c:f>
              <c:strCache>
                <c:ptCount val="3"/>
                <c:pt idx="0">
                  <c:v>2017-2018</c:v>
                </c:pt>
                <c:pt idx="1">
                  <c:v>2018-2019</c:v>
                </c:pt>
                <c:pt idx="2">
                  <c:v>2019-2020</c:v>
                </c:pt>
              </c:strCache>
            </c:strRef>
          </c:cat>
          <c:val>
            <c:numRef>
              <c:f>Лист1!$A$2:$C$2</c:f>
              <c:numCache>
                <c:formatCode>General</c:formatCode>
                <c:ptCount val="3"/>
                <c:pt idx="0">
                  <c:v>144</c:v>
                </c:pt>
                <c:pt idx="1">
                  <c:v>154</c:v>
                </c:pt>
                <c:pt idx="2">
                  <c:v>140</c:v>
                </c:pt>
              </c:numCache>
            </c:numRef>
          </c:val>
        </c:ser>
        <c:shape val="box"/>
        <c:axId val="70522752"/>
        <c:axId val="70524288"/>
        <c:axId val="0"/>
      </c:bar3DChart>
      <c:catAx>
        <c:axId val="70522752"/>
        <c:scaling>
          <c:orientation val="minMax"/>
        </c:scaling>
        <c:axPos val="b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70524288"/>
        <c:crosses val="autoZero"/>
        <c:auto val="1"/>
        <c:lblAlgn val="ctr"/>
        <c:lblOffset val="100"/>
      </c:catAx>
      <c:valAx>
        <c:axId val="70524288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70522752"/>
        <c:crosses val="autoZero"/>
        <c:crossBetween val="between"/>
      </c:valAx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spPr>
            <a:solidFill>
              <a:schemeClr val="accent4">
                <a:lumMod val="20000"/>
                <a:lumOff val="80000"/>
              </a:schemeClr>
            </a:solidFill>
          </c:spPr>
          <c:dLbls>
            <c:dLbl>
              <c:idx val="0"/>
              <c:layout>
                <c:manualLayout>
                  <c:x val="1.3888888888888938E-2"/>
                  <c:y val="-4.6296296296296439E-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rgbClr val="9E0000"/>
                      </a:solidFill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2.7777777777777957E-3"/>
                  <c:y val="-1.3888888888888938E-2"/>
                </c:manualLayout>
              </c:layout>
              <c:spPr/>
              <c:txPr>
                <a:bodyPr/>
                <a:lstStyle/>
                <a:p>
                  <a:pPr algn="ctr" rtl="0">
                    <a:defRPr lang="ru-RU" sz="1000" b="1" i="0" u="none" strike="noStrike" kern="1200" baseline="0">
                      <a:solidFill>
                        <a:srgbClr val="9E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1.3888888888888938E-2"/>
                  <c:y val="-2.7777777777777936E-2"/>
                </c:manualLayout>
              </c:layout>
              <c:spPr/>
              <c:txPr>
                <a:bodyPr/>
                <a:lstStyle/>
                <a:p>
                  <a:pPr algn="ctr" rtl="0">
                    <a:defRPr lang="en-US" sz="1000" b="1" i="0" u="none" strike="noStrike" kern="1200" baseline="0">
                      <a:solidFill>
                        <a:srgbClr val="9E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Val val="1"/>
            </c:dLbl>
            <c:showVal val="1"/>
          </c:dLbls>
          <c:cat>
            <c:strRef>
              <c:f>Лист1!$A$22:$C$22</c:f>
              <c:strCache>
                <c:ptCount val="3"/>
                <c:pt idx="0">
                  <c:v>2017-2018</c:v>
                </c:pt>
                <c:pt idx="1">
                  <c:v>2018-2019</c:v>
                </c:pt>
                <c:pt idx="2">
                  <c:v>2019-2020</c:v>
                </c:pt>
              </c:strCache>
            </c:strRef>
          </c:cat>
          <c:val>
            <c:numRef>
              <c:f>Лист1!$A$23:$C$23</c:f>
              <c:numCache>
                <c:formatCode>General</c:formatCode>
                <c:ptCount val="3"/>
                <c:pt idx="0">
                  <c:v>98</c:v>
                </c:pt>
                <c:pt idx="1">
                  <c:v>99</c:v>
                </c:pt>
                <c:pt idx="2">
                  <c:v>99</c:v>
                </c:pt>
              </c:numCache>
            </c:numRef>
          </c:val>
        </c:ser>
        <c:shape val="box"/>
        <c:axId val="70574464"/>
        <c:axId val="70576000"/>
        <c:axId val="0"/>
      </c:bar3DChart>
      <c:catAx>
        <c:axId val="70574464"/>
        <c:scaling>
          <c:orientation val="minMax"/>
        </c:scaling>
        <c:axPos val="b"/>
        <c:tickLblPos val="nextTo"/>
        <c:txPr>
          <a:bodyPr/>
          <a:lstStyle/>
          <a:p>
            <a:pPr>
              <a:defRPr sz="800" b="1"/>
            </a:pPr>
            <a:endParaRPr lang="ru-RU"/>
          </a:p>
        </c:txPr>
        <c:crossAx val="70576000"/>
        <c:crosses val="autoZero"/>
        <c:auto val="1"/>
        <c:lblAlgn val="ctr"/>
        <c:lblOffset val="100"/>
      </c:catAx>
      <c:valAx>
        <c:axId val="70576000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70574464"/>
        <c:crosses val="autoZero"/>
        <c:crossBetween val="between"/>
      </c:valAx>
    </c:plotArea>
    <c:plotVisOnly val="1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931481-F1A4-42E7-8D74-8B18AC0649F4}" type="doc">
      <dgm:prSet loTypeId="urn:microsoft.com/office/officeart/2005/8/layout/hList3" loCatId="list" qsTypeId="urn:microsoft.com/office/officeart/2005/8/quickstyle/3d2" qsCatId="3D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D9C46F88-6421-4220-985B-259ADAFA2DD2}">
      <dgm:prSet phldrT="[Текст]" custT="1"/>
      <dgm:spPr>
        <a:solidFill>
          <a:srgbClr val="004846"/>
        </a:solidFill>
      </dgm:spPr>
      <dgm:t>
        <a:bodyPr/>
        <a:lstStyle/>
        <a:p>
          <a:r>
            <a:rPr lang="ru-RU" sz="12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Количество классов, численность</a:t>
          </a:r>
          <a:endParaRPr lang="ru-RU" sz="1200" b="1" dirty="0">
            <a:solidFill>
              <a:schemeClr val="bg1"/>
            </a:solidFill>
            <a:latin typeface="Calibri" pitchFamily="34" charset="0"/>
            <a:cs typeface="Calibri" pitchFamily="34" charset="0"/>
          </a:endParaRPr>
        </a:p>
      </dgm:t>
    </dgm:pt>
    <dgm:pt modelId="{19708F3E-41B0-4141-9EA0-ABC99AD58D93}" type="parTrans" cxnId="{4ED89161-4802-47B6-AE7B-E32617FA8EE3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7F943960-16E7-4FC0-AB3C-6FEE9A2CFB08}" type="sibTrans" cxnId="{4ED89161-4802-47B6-AE7B-E32617FA8EE3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2A31C5D0-D59F-4E0B-9453-2C9238D763F7}">
      <dgm:prSet phldrT="[Текст]" custT="1"/>
      <dgm:spPr>
        <a:gradFill rotWithShape="0">
          <a:gsLst>
            <a:gs pos="0">
              <a:schemeClr val="lt1">
                <a:hueOff val="0"/>
                <a:satOff val="0"/>
                <a:lumOff val="0"/>
                <a:shade val="51000"/>
                <a:satMod val="130000"/>
                <a:alpha val="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0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  <a:t>2017-2018</a:t>
          </a:r>
          <a:br>
            <a:rPr lang="ru-RU" sz="10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</a:br>
          <a:endParaRPr lang="ru-RU" sz="1000" b="1" dirty="0" smtClean="0">
            <a:solidFill>
              <a:srgbClr val="00421E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1000" b="1" dirty="0" smtClean="0">
              <a:solidFill>
                <a:srgbClr val="00FFFF"/>
              </a:solidFill>
              <a:latin typeface="Times New Roman" pitchFamily="18" charset="0"/>
              <a:cs typeface="Times New Roman" pitchFamily="18" charset="0"/>
            </a:rPr>
            <a:t>9 классов     </a:t>
          </a:r>
          <a:br>
            <a:rPr lang="ru-RU" sz="1000" b="1" dirty="0" smtClean="0">
              <a:solidFill>
                <a:srgbClr val="00FFFF"/>
              </a:solidFill>
              <a:latin typeface="Times New Roman" pitchFamily="18" charset="0"/>
              <a:cs typeface="Times New Roman" pitchFamily="18" charset="0"/>
            </a:rPr>
          </a:br>
          <a:r>
            <a:rPr lang="ru-RU" sz="1000" b="1" dirty="0" smtClean="0">
              <a:solidFill>
                <a:srgbClr val="00FFFF"/>
              </a:solidFill>
              <a:latin typeface="Times New Roman" pitchFamily="18" charset="0"/>
              <a:cs typeface="Times New Roman" pitchFamily="18" charset="0"/>
            </a:rPr>
            <a:t>221чел.</a:t>
          </a:r>
          <a:endParaRPr lang="ru-RU" sz="1000" b="1" dirty="0">
            <a:solidFill>
              <a:srgbClr val="00FFFF"/>
            </a:solidFill>
            <a:latin typeface="Times New Roman" pitchFamily="18" charset="0"/>
            <a:cs typeface="Times New Roman" pitchFamily="18" charset="0"/>
          </a:endParaRPr>
        </a:p>
      </dgm:t>
    </dgm:pt>
    <dgm:pt modelId="{89840AAB-D8AD-4ADC-AD62-E542C408A6B2}" type="parTrans" cxnId="{9F141556-A87B-4502-8926-656D5B039944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9457BABF-946F-4112-817F-BAA2D5D7262E}" type="sibTrans" cxnId="{9F141556-A87B-4502-8926-656D5B039944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DA155519-1406-4C45-8E49-F9806A8E1E86}">
      <dgm:prSet phldrT="[Текст]" custT="1"/>
      <dgm:spPr>
        <a:gradFill rotWithShape="0">
          <a:gsLst>
            <a:gs pos="0">
              <a:schemeClr val="lt1">
                <a:hueOff val="0"/>
                <a:satOff val="0"/>
                <a:lumOff val="0"/>
                <a:shade val="51000"/>
                <a:satMod val="130000"/>
                <a:alpha val="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0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  <a:t>2018-2019</a:t>
          </a:r>
          <a:r>
            <a:rPr lang="ru-RU" sz="10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/>
          </a:r>
          <a:br>
            <a:rPr lang="ru-RU" sz="10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</a:br>
          <a:endParaRPr lang="ru-RU" sz="1000" b="1" dirty="0" smtClean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1000" b="1" dirty="0" smtClean="0">
              <a:solidFill>
                <a:srgbClr val="00FFFF"/>
              </a:solidFill>
              <a:latin typeface="Times New Roman" pitchFamily="18" charset="0"/>
              <a:cs typeface="Times New Roman" pitchFamily="18" charset="0"/>
            </a:rPr>
            <a:t> 9 классов    </a:t>
          </a:r>
          <a:br>
            <a:rPr lang="ru-RU" sz="1000" b="1" dirty="0" smtClean="0">
              <a:solidFill>
                <a:srgbClr val="00FFFF"/>
              </a:solidFill>
              <a:latin typeface="Times New Roman" pitchFamily="18" charset="0"/>
              <a:cs typeface="Times New Roman" pitchFamily="18" charset="0"/>
            </a:rPr>
          </a:br>
          <a:r>
            <a:rPr lang="ru-RU" sz="1000" b="1" dirty="0" smtClean="0">
              <a:solidFill>
                <a:srgbClr val="00FFFF"/>
              </a:solidFill>
              <a:latin typeface="Times New Roman" pitchFamily="18" charset="0"/>
              <a:cs typeface="Times New Roman" pitchFamily="18" charset="0"/>
            </a:rPr>
            <a:t>227 чел.</a:t>
          </a:r>
          <a:endParaRPr lang="ru-RU" sz="1000" b="1" dirty="0">
            <a:solidFill>
              <a:srgbClr val="00FFFF"/>
            </a:solidFill>
            <a:latin typeface="Times New Roman" pitchFamily="18" charset="0"/>
            <a:cs typeface="Times New Roman" pitchFamily="18" charset="0"/>
          </a:endParaRPr>
        </a:p>
      </dgm:t>
    </dgm:pt>
    <dgm:pt modelId="{4C93EA0A-D5E7-4DAD-A99B-78933222B68E}" type="parTrans" cxnId="{5117B711-7CB9-45F2-A2A4-58E7A355060B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3312F088-CD52-4A7E-8DDF-6D33D223809F}" type="sibTrans" cxnId="{5117B711-7CB9-45F2-A2A4-58E7A355060B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044E175F-1E1D-4A83-9985-FEC5A2A63D4F}">
      <dgm:prSet phldrT="[Текст]" custT="1"/>
      <dgm:spPr>
        <a:gradFill rotWithShape="0">
          <a:gsLst>
            <a:gs pos="0">
              <a:schemeClr val="lt1">
                <a:hueOff val="0"/>
                <a:satOff val="0"/>
                <a:lumOff val="0"/>
                <a:shade val="51000"/>
                <a:satMod val="130000"/>
                <a:alpha val="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0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  <a:t>2019-2020</a:t>
          </a:r>
          <a:r>
            <a:rPr lang="ru-RU" sz="10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/>
          </a:r>
          <a:br>
            <a:rPr lang="ru-RU" sz="10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</a:br>
          <a:endParaRPr lang="ru-RU" sz="1000" b="1" dirty="0" smtClean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1000" b="1" dirty="0" smtClean="0">
              <a:solidFill>
                <a:srgbClr val="00FFFF"/>
              </a:solidFill>
              <a:latin typeface="Times New Roman" pitchFamily="18" charset="0"/>
              <a:cs typeface="Times New Roman" pitchFamily="18" charset="0"/>
            </a:rPr>
            <a:t>9 классов         232 чел.</a:t>
          </a:r>
          <a:endParaRPr lang="ru-RU" sz="1000" b="1" dirty="0">
            <a:solidFill>
              <a:srgbClr val="00FFFF"/>
            </a:solidFill>
            <a:latin typeface="Times New Roman" pitchFamily="18" charset="0"/>
            <a:cs typeface="Times New Roman" pitchFamily="18" charset="0"/>
          </a:endParaRPr>
        </a:p>
      </dgm:t>
    </dgm:pt>
    <dgm:pt modelId="{1F474259-FAA9-4C5A-9E67-6B6343461B7B}" type="parTrans" cxnId="{9AFD72B4-7BB0-4686-8378-391656DEEACF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E6FCC300-151A-49FA-8BF2-2E5DA7A5F188}" type="sibTrans" cxnId="{9AFD72B4-7BB0-4686-8378-391656DEEACF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28B51153-4D4A-4F16-8584-32C1F0FA7B01}" type="pres">
      <dgm:prSet presAssocID="{66931481-F1A4-42E7-8D74-8B18AC0649F4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860394-8E63-4A96-B856-C5EDC06E873E}" type="pres">
      <dgm:prSet presAssocID="{D9C46F88-6421-4220-985B-259ADAFA2DD2}" presName="roof" presStyleLbl="dkBgShp" presStyleIdx="0" presStyleCnt="2" custLinFactNeighborX="2326"/>
      <dgm:spPr/>
      <dgm:t>
        <a:bodyPr/>
        <a:lstStyle/>
        <a:p>
          <a:endParaRPr lang="ru-RU"/>
        </a:p>
      </dgm:t>
    </dgm:pt>
    <dgm:pt modelId="{5AB66E84-C6DB-457F-83C5-48C16086618E}" type="pres">
      <dgm:prSet presAssocID="{D9C46F88-6421-4220-985B-259ADAFA2DD2}" presName="pillars" presStyleCnt="0"/>
      <dgm:spPr/>
    </dgm:pt>
    <dgm:pt modelId="{A33704AE-3125-4E77-BD8B-4317BFF21616}" type="pres">
      <dgm:prSet presAssocID="{D9C46F88-6421-4220-985B-259ADAFA2DD2}" presName="pillar1" presStyleLbl="node1" presStyleIdx="0" presStyleCnt="3" custLinFactNeighborX="-147" custLinFactNeighborY="-2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C89455-C3A0-42C3-A0E0-2EF9647456AC}" type="pres">
      <dgm:prSet presAssocID="{DA155519-1406-4C45-8E49-F9806A8E1E86}" presName="pillarX" presStyleLbl="node1" presStyleIdx="1" presStyleCnt="3" custLinFactNeighborX="4956" custLinFactNeighborY="-2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664503-8A5D-447E-9148-9E98A6932611}" type="pres">
      <dgm:prSet presAssocID="{044E175F-1E1D-4A83-9985-FEC5A2A63D4F}" presName="pillarX" presStyleLbl="node1" presStyleIdx="2" presStyleCnt="3" custLinFactNeighborX="7130" custLinFactNeighborY="-2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53F902-1476-49DE-9EC9-C0309DA2F6FD}" type="pres">
      <dgm:prSet presAssocID="{D9C46F88-6421-4220-985B-259ADAFA2DD2}" presName="base" presStyleLbl="dkBgShp" presStyleIdx="1" presStyleCnt="2" custLinFactNeighborY="2"/>
      <dgm:spPr>
        <a:solidFill>
          <a:srgbClr val="004846"/>
        </a:solidFill>
      </dgm:spPr>
      <dgm:t>
        <a:bodyPr/>
        <a:lstStyle/>
        <a:p>
          <a:endParaRPr lang="ru-RU"/>
        </a:p>
      </dgm:t>
    </dgm:pt>
  </dgm:ptLst>
  <dgm:cxnLst>
    <dgm:cxn modelId="{FA355E51-135E-42CB-9FDF-2911755AA63C}" type="presOf" srcId="{66931481-F1A4-42E7-8D74-8B18AC0649F4}" destId="{28B51153-4D4A-4F16-8584-32C1F0FA7B01}" srcOrd="0" destOrd="0" presId="urn:microsoft.com/office/officeart/2005/8/layout/hList3"/>
    <dgm:cxn modelId="{4ED89161-4802-47B6-AE7B-E32617FA8EE3}" srcId="{66931481-F1A4-42E7-8D74-8B18AC0649F4}" destId="{D9C46F88-6421-4220-985B-259ADAFA2DD2}" srcOrd="0" destOrd="0" parTransId="{19708F3E-41B0-4141-9EA0-ABC99AD58D93}" sibTransId="{7F943960-16E7-4FC0-AB3C-6FEE9A2CFB08}"/>
    <dgm:cxn modelId="{FC5AD425-C206-421C-97D1-7E53B18B78EC}" type="presOf" srcId="{D9C46F88-6421-4220-985B-259ADAFA2DD2}" destId="{BE860394-8E63-4A96-B856-C5EDC06E873E}" srcOrd="0" destOrd="0" presId="urn:microsoft.com/office/officeart/2005/8/layout/hList3"/>
    <dgm:cxn modelId="{1E815F36-0DD3-4F2D-B976-408952E8F300}" type="presOf" srcId="{2A31C5D0-D59F-4E0B-9453-2C9238D763F7}" destId="{A33704AE-3125-4E77-BD8B-4317BFF21616}" srcOrd="0" destOrd="0" presId="urn:microsoft.com/office/officeart/2005/8/layout/hList3"/>
    <dgm:cxn modelId="{9AFD72B4-7BB0-4686-8378-391656DEEACF}" srcId="{D9C46F88-6421-4220-985B-259ADAFA2DD2}" destId="{044E175F-1E1D-4A83-9985-FEC5A2A63D4F}" srcOrd="2" destOrd="0" parTransId="{1F474259-FAA9-4C5A-9E67-6B6343461B7B}" sibTransId="{E6FCC300-151A-49FA-8BF2-2E5DA7A5F188}"/>
    <dgm:cxn modelId="{9B65F0CB-7F3D-4B5E-BC3C-1F1D1165AB33}" type="presOf" srcId="{044E175F-1E1D-4A83-9985-FEC5A2A63D4F}" destId="{11664503-8A5D-447E-9148-9E98A6932611}" srcOrd="0" destOrd="0" presId="urn:microsoft.com/office/officeart/2005/8/layout/hList3"/>
    <dgm:cxn modelId="{5117B711-7CB9-45F2-A2A4-58E7A355060B}" srcId="{D9C46F88-6421-4220-985B-259ADAFA2DD2}" destId="{DA155519-1406-4C45-8E49-F9806A8E1E86}" srcOrd="1" destOrd="0" parTransId="{4C93EA0A-D5E7-4DAD-A99B-78933222B68E}" sibTransId="{3312F088-CD52-4A7E-8DDF-6D33D223809F}"/>
    <dgm:cxn modelId="{C6F8C22D-2F98-4872-A610-9D4B4CB83905}" type="presOf" srcId="{DA155519-1406-4C45-8E49-F9806A8E1E86}" destId="{55C89455-C3A0-42C3-A0E0-2EF9647456AC}" srcOrd="0" destOrd="0" presId="urn:microsoft.com/office/officeart/2005/8/layout/hList3"/>
    <dgm:cxn modelId="{9F141556-A87B-4502-8926-656D5B039944}" srcId="{D9C46F88-6421-4220-985B-259ADAFA2DD2}" destId="{2A31C5D0-D59F-4E0B-9453-2C9238D763F7}" srcOrd="0" destOrd="0" parTransId="{89840AAB-D8AD-4ADC-AD62-E542C408A6B2}" sibTransId="{9457BABF-946F-4112-817F-BAA2D5D7262E}"/>
    <dgm:cxn modelId="{540F53CA-95D7-4EB2-898A-F43981F6644D}" type="presParOf" srcId="{28B51153-4D4A-4F16-8584-32C1F0FA7B01}" destId="{BE860394-8E63-4A96-B856-C5EDC06E873E}" srcOrd="0" destOrd="0" presId="urn:microsoft.com/office/officeart/2005/8/layout/hList3"/>
    <dgm:cxn modelId="{8D6C8538-A3B6-4240-853B-08283794E8CB}" type="presParOf" srcId="{28B51153-4D4A-4F16-8584-32C1F0FA7B01}" destId="{5AB66E84-C6DB-457F-83C5-48C16086618E}" srcOrd="1" destOrd="0" presId="urn:microsoft.com/office/officeart/2005/8/layout/hList3"/>
    <dgm:cxn modelId="{28E3F410-1A71-490B-B5D5-1C0DDBB0DF69}" type="presParOf" srcId="{5AB66E84-C6DB-457F-83C5-48C16086618E}" destId="{A33704AE-3125-4E77-BD8B-4317BFF21616}" srcOrd="0" destOrd="0" presId="urn:microsoft.com/office/officeart/2005/8/layout/hList3"/>
    <dgm:cxn modelId="{28E88910-D502-4AB6-BAC6-29FAC232ADB5}" type="presParOf" srcId="{5AB66E84-C6DB-457F-83C5-48C16086618E}" destId="{55C89455-C3A0-42C3-A0E0-2EF9647456AC}" srcOrd="1" destOrd="0" presId="urn:microsoft.com/office/officeart/2005/8/layout/hList3"/>
    <dgm:cxn modelId="{BEEDA4F8-A969-4FA3-A851-724C72808942}" type="presParOf" srcId="{5AB66E84-C6DB-457F-83C5-48C16086618E}" destId="{11664503-8A5D-447E-9148-9E98A6932611}" srcOrd="2" destOrd="0" presId="urn:microsoft.com/office/officeart/2005/8/layout/hList3"/>
    <dgm:cxn modelId="{85622C3A-CFC1-4B4A-9771-6C2759801D98}" type="presParOf" srcId="{28B51153-4D4A-4F16-8584-32C1F0FA7B01}" destId="{6B53F902-1476-49DE-9EC9-C0309DA2F6FD}" srcOrd="2" destOrd="0" presId="urn:microsoft.com/office/officeart/2005/8/layout/hList3"/>
  </dgm:cxnLst>
  <dgm:bg>
    <a:solidFill>
      <a:srgbClr val="008080"/>
    </a:solidFill>
  </dgm:bg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6931481-F1A4-42E7-8D74-8B18AC0649F4}" type="doc">
      <dgm:prSet loTypeId="urn:microsoft.com/office/officeart/2005/8/layout/hList3" loCatId="list" qsTypeId="urn:microsoft.com/office/officeart/2005/8/quickstyle/3d2" qsCatId="3D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D9C46F88-6421-4220-985B-259ADAFA2DD2}">
      <dgm:prSet phldrT="[Текст]" custT="1"/>
      <dgm:spPr>
        <a:solidFill>
          <a:srgbClr val="004846"/>
        </a:solidFill>
      </dgm:spPr>
      <dgm:t>
        <a:bodyPr/>
        <a:lstStyle/>
        <a:p>
          <a:r>
            <a:rPr lang="ru-RU" sz="12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Количество классов, численность</a:t>
          </a:r>
          <a:endParaRPr lang="ru-RU" sz="1200" b="1" dirty="0">
            <a:solidFill>
              <a:schemeClr val="bg1"/>
            </a:solidFill>
            <a:latin typeface="Calibri" pitchFamily="34" charset="0"/>
            <a:cs typeface="Calibri" pitchFamily="34" charset="0"/>
          </a:endParaRPr>
        </a:p>
      </dgm:t>
    </dgm:pt>
    <dgm:pt modelId="{19708F3E-41B0-4141-9EA0-ABC99AD58D93}" type="parTrans" cxnId="{4ED89161-4802-47B6-AE7B-E32617FA8EE3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7F943960-16E7-4FC0-AB3C-6FEE9A2CFB08}" type="sibTrans" cxnId="{4ED89161-4802-47B6-AE7B-E32617FA8EE3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2A31C5D0-D59F-4E0B-9453-2C9238D763F7}">
      <dgm:prSet phldrT="[Текст]" custT="1"/>
      <dgm:spPr>
        <a:gradFill rotWithShape="0">
          <a:gsLst>
            <a:gs pos="0">
              <a:schemeClr val="lt1">
                <a:hueOff val="0"/>
                <a:satOff val="0"/>
                <a:lumOff val="0"/>
                <a:shade val="51000"/>
                <a:satMod val="130000"/>
                <a:alpha val="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0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  <a:t>2017-2018</a:t>
          </a:r>
          <a:br>
            <a:rPr lang="ru-RU" sz="10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</a:br>
          <a:endParaRPr lang="ru-RU" sz="1000" b="1" dirty="0" smtClean="0">
            <a:solidFill>
              <a:srgbClr val="00421E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1000" b="1" dirty="0" smtClean="0">
              <a:solidFill>
                <a:srgbClr val="00FFFF"/>
              </a:solidFill>
              <a:latin typeface="Times New Roman" pitchFamily="18" charset="0"/>
              <a:cs typeface="Times New Roman" pitchFamily="18" charset="0"/>
            </a:rPr>
            <a:t>11 классов     </a:t>
          </a:r>
          <a:br>
            <a:rPr lang="ru-RU" sz="1000" b="1" dirty="0" smtClean="0">
              <a:solidFill>
                <a:srgbClr val="00FFFF"/>
              </a:solidFill>
              <a:latin typeface="Times New Roman" pitchFamily="18" charset="0"/>
              <a:cs typeface="Times New Roman" pitchFamily="18" charset="0"/>
            </a:rPr>
          </a:br>
          <a:r>
            <a:rPr lang="ru-RU" sz="1000" b="1" dirty="0" smtClean="0">
              <a:solidFill>
                <a:srgbClr val="00FFFF"/>
              </a:solidFill>
              <a:latin typeface="Times New Roman" pitchFamily="18" charset="0"/>
              <a:cs typeface="Times New Roman" pitchFamily="18" charset="0"/>
            </a:rPr>
            <a:t>294 чел.</a:t>
          </a:r>
          <a:endParaRPr lang="ru-RU" sz="1000" b="1" dirty="0">
            <a:solidFill>
              <a:srgbClr val="00FFFF"/>
            </a:solidFill>
            <a:latin typeface="Times New Roman" pitchFamily="18" charset="0"/>
            <a:cs typeface="Times New Roman" pitchFamily="18" charset="0"/>
          </a:endParaRPr>
        </a:p>
      </dgm:t>
    </dgm:pt>
    <dgm:pt modelId="{89840AAB-D8AD-4ADC-AD62-E542C408A6B2}" type="parTrans" cxnId="{9F141556-A87B-4502-8926-656D5B039944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9457BABF-946F-4112-817F-BAA2D5D7262E}" type="sibTrans" cxnId="{9F141556-A87B-4502-8926-656D5B039944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DA155519-1406-4C45-8E49-F9806A8E1E86}">
      <dgm:prSet phldrT="[Текст]" custT="1"/>
      <dgm:spPr>
        <a:gradFill rotWithShape="0">
          <a:gsLst>
            <a:gs pos="0">
              <a:schemeClr val="lt1">
                <a:hueOff val="0"/>
                <a:satOff val="0"/>
                <a:lumOff val="0"/>
                <a:shade val="51000"/>
                <a:satMod val="130000"/>
                <a:alpha val="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0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  <a:t>2018-2019</a:t>
          </a:r>
          <a:r>
            <a:rPr lang="ru-RU" sz="10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/>
          </a:r>
          <a:br>
            <a:rPr lang="ru-RU" sz="10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</a:br>
          <a:endParaRPr lang="ru-RU" sz="1000" b="1" dirty="0" smtClean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1000" b="1" dirty="0" smtClean="0">
              <a:solidFill>
                <a:srgbClr val="00FFFF"/>
              </a:solidFill>
              <a:latin typeface="Times New Roman" pitchFamily="18" charset="0"/>
              <a:cs typeface="Times New Roman" pitchFamily="18" charset="0"/>
            </a:rPr>
            <a:t> 11 классов    </a:t>
          </a:r>
          <a:br>
            <a:rPr lang="ru-RU" sz="1000" b="1" dirty="0" smtClean="0">
              <a:solidFill>
                <a:srgbClr val="00FFFF"/>
              </a:solidFill>
              <a:latin typeface="Times New Roman" pitchFamily="18" charset="0"/>
              <a:cs typeface="Times New Roman" pitchFamily="18" charset="0"/>
            </a:rPr>
          </a:br>
          <a:r>
            <a:rPr lang="ru-RU" sz="1000" b="1" dirty="0" smtClean="0">
              <a:solidFill>
                <a:srgbClr val="00FFFF"/>
              </a:solidFill>
              <a:latin typeface="Times New Roman" pitchFamily="18" charset="0"/>
              <a:cs typeface="Times New Roman" pitchFamily="18" charset="0"/>
            </a:rPr>
            <a:t>296 чел.</a:t>
          </a:r>
          <a:endParaRPr lang="ru-RU" sz="1000" b="1" dirty="0">
            <a:solidFill>
              <a:srgbClr val="00FFFF"/>
            </a:solidFill>
            <a:latin typeface="Times New Roman" pitchFamily="18" charset="0"/>
            <a:cs typeface="Times New Roman" pitchFamily="18" charset="0"/>
          </a:endParaRPr>
        </a:p>
      </dgm:t>
    </dgm:pt>
    <dgm:pt modelId="{4C93EA0A-D5E7-4DAD-A99B-78933222B68E}" type="parTrans" cxnId="{5117B711-7CB9-45F2-A2A4-58E7A355060B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3312F088-CD52-4A7E-8DDF-6D33D223809F}" type="sibTrans" cxnId="{5117B711-7CB9-45F2-A2A4-58E7A355060B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044E175F-1E1D-4A83-9985-FEC5A2A63D4F}">
      <dgm:prSet phldrT="[Текст]" custT="1"/>
      <dgm:spPr>
        <a:gradFill rotWithShape="0">
          <a:gsLst>
            <a:gs pos="0">
              <a:schemeClr val="lt1">
                <a:hueOff val="0"/>
                <a:satOff val="0"/>
                <a:lumOff val="0"/>
                <a:shade val="51000"/>
                <a:satMod val="130000"/>
                <a:alpha val="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0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  <a:t>2019-2020</a:t>
          </a:r>
          <a:r>
            <a:rPr lang="ru-RU" sz="10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/>
          </a:r>
          <a:br>
            <a:rPr lang="ru-RU" sz="10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</a:br>
          <a:endParaRPr lang="ru-RU" sz="1000" b="1" dirty="0" smtClean="0">
            <a:solidFill>
              <a:srgbClr val="820000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ru-RU" sz="1000" b="1" dirty="0" smtClean="0">
              <a:solidFill>
                <a:srgbClr val="00FFFF"/>
              </a:solidFill>
              <a:latin typeface="Times New Roman" pitchFamily="18" charset="0"/>
              <a:cs typeface="Times New Roman" pitchFamily="18" charset="0"/>
            </a:rPr>
            <a:t>10 классов         269 чел.</a:t>
          </a:r>
          <a:endParaRPr lang="ru-RU" sz="1000" b="1" dirty="0">
            <a:solidFill>
              <a:srgbClr val="00FFFF"/>
            </a:solidFill>
            <a:latin typeface="Times New Roman" pitchFamily="18" charset="0"/>
            <a:cs typeface="Times New Roman" pitchFamily="18" charset="0"/>
          </a:endParaRPr>
        </a:p>
      </dgm:t>
    </dgm:pt>
    <dgm:pt modelId="{1F474259-FAA9-4C5A-9E67-6B6343461B7B}" type="parTrans" cxnId="{9AFD72B4-7BB0-4686-8378-391656DEEACF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E6FCC300-151A-49FA-8BF2-2E5DA7A5F188}" type="sibTrans" cxnId="{9AFD72B4-7BB0-4686-8378-391656DEEACF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28B51153-4D4A-4F16-8584-32C1F0FA7B01}" type="pres">
      <dgm:prSet presAssocID="{66931481-F1A4-42E7-8D74-8B18AC0649F4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860394-8E63-4A96-B856-C5EDC06E873E}" type="pres">
      <dgm:prSet presAssocID="{D9C46F88-6421-4220-985B-259ADAFA2DD2}" presName="roof" presStyleLbl="dkBgShp" presStyleIdx="0" presStyleCnt="2" custLinFactNeighborY="-14218"/>
      <dgm:spPr/>
      <dgm:t>
        <a:bodyPr/>
        <a:lstStyle/>
        <a:p>
          <a:endParaRPr lang="ru-RU"/>
        </a:p>
      </dgm:t>
    </dgm:pt>
    <dgm:pt modelId="{5AB66E84-C6DB-457F-83C5-48C16086618E}" type="pres">
      <dgm:prSet presAssocID="{D9C46F88-6421-4220-985B-259ADAFA2DD2}" presName="pillars" presStyleCnt="0"/>
      <dgm:spPr/>
    </dgm:pt>
    <dgm:pt modelId="{A33704AE-3125-4E77-BD8B-4317BFF21616}" type="pres">
      <dgm:prSet presAssocID="{D9C46F88-6421-4220-985B-259ADAFA2DD2}" presName="pillar1" presStyleLbl="node1" presStyleIdx="0" presStyleCnt="3" custLinFactNeighborX="-147" custLinFactNeighborY="-2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C89455-C3A0-42C3-A0E0-2EF9647456AC}" type="pres">
      <dgm:prSet presAssocID="{DA155519-1406-4C45-8E49-F9806A8E1E86}" presName="pillarX" presStyleLbl="node1" presStyleIdx="1" presStyleCnt="3" custLinFactNeighborX="4956" custLinFactNeighborY="-2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664503-8A5D-447E-9148-9E98A6932611}" type="pres">
      <dgm:prSet presAssocID="{044E175F-1E1D-4A83-9985-FEC5A2A63D4F}" presName="pillarX" presStyleLbl="node1" presStyleIdx="2" presStyleCnt="3" custLinFactNeighborX="7607" custLinFactNeighborY="-2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53F902-1476-49DE-9EC9-C0309DA2F6FD}" type="pres">
      <dgm:prSet presAssocID="{D9C46F88-6421-4220-985B-259ADAFA2DD2}" presName="base" presStyleLbl="dkBgShp" presStyleIdx="1" presStyleCnt="2" custLinFactNeighborY="2"/>
      <dgm:spPr>
        <a:solidFill>
          <a:srgbClr val="004846"/>
        </a:solidFill>
      </dgm:spPr>
      <dgm:t>
        <a:bodyPr/>
        <a:lstStyle/>
        <a:p>
          <a:endParaRPr lang="ru-RU"/>
        </a:p>
      </dgm:t>
    </dgm:pt>
  </dgm:ptLst>
  <dgm:cxnLst>
    <dgm:cxn modelId="{4ED89161-4802-47B6-AE7B-E32617FA8EE3}" srcId="{66931481-F1A4-42E7-8D74-8B18AC0649F4}" destId="{D9C46F88-6421-4220-985B-259ADAFA2DD2}" srcOrd="0" destOrd="0" parTransId="{19708F3E-41B0-4141-9EA0-ABC99AD58D93}" sibTransId="{7F943960-16E7-4FC0-AB3C-6FEE9A2CFB08}"/>
    <dgm:cxn modelId="{E1485C5B-254B-482D-9CC3-E11695039961}" type="presOf" srcId="{D9C46F88-6421-4220-985B-259ADAFA2DD2}" destId="{BE860394-8E63-4A96-B856-C5EDC06E873E}" srcOrd="0" destOrd="0" presId="urn:microsoft.com/office/officeart/2005/8/layout/hList3"/>
    <dgm:cxn modelId="{84006DEB-2F01-475D-8C8D-8080362BDA14}" type="presOf" srcId="{044E175F-1E1D-4A83-9985-FEC5A2A63D4F}" destId="{11664503-8A5D-447E-9148-9E98A6932611}" srcOrd="0" destOrd="0" presId="urn:microsoft.com/office/officeart/2005/8/layout/hList3"/>
    <dgm:cxn modelId="{9AFD72B4-7BB0-4686-8378-391656DEEACF}" srcId="{D9C46F88-6421-4220-985B-259ADAFA2DD2}" destId="{044E175F-1E1D-4A83-9985-FEC5A2A63D4F}" srcOrd="2" destOrd="0" parTransId="{1F474259-FAA9-4C5A-9E67-6B6343461B7B}" sibTransId="{E6FCC300-151A-49FA-8BF2-2E5DA7A5F188}"/>
    <dgm:cxn modelId="{6EC7CA4A-6531-41C4-86BF-075AA8B44A90}" type="presOf" srcId="{66931481-F1A4-42E7-8D74-8B18AC0649F4}" destId="{28B51153-4D4A-4F16-8584-32C1F0FA7B01}" srcOrd="0" destOrd="0" presId="urn:microsoft.com/office/officeart/2005/8/layout/hList3"/>
    <dgm:cxn modelId="{5117B711-7CB9-45F2-A2A4-58E7A355060B}" srcId="{D9C46F88-6421-4220-985B-259ADAFA2DD2}" destId="{DA155519-1406-4C45-8E49-F9806A8E1E86}" srcOrd="1" destOrd="0" parTransId="{4C93EA0A-D5E7-4DAD-A99B-78933222B68E}" sibTransId="{3312F088-CD52-4A7E-8DDF-6D33D223809F}"/>
    <dgm:cxn modelId="{7949555F-79C4-4567-8891-80637FCA62D9}" type="presOf" srcId="{2A31C5D0-D59F-4E0B-9453-2C9238D763F7}" destId="{A33704AE-3125-4E77-BD8B-4317BFF21616}" srcOrd="0" destOrd="0" presId="urn:microsoft.com/office/officeart/2005/8/layout/hList3"/>
    <dgm:cxn modelId="{A8079620-0BAE-4695-B9D1-0D4D0CFA9605}" type="presOf" srcId="{DA155519-1406-4C45-8E49-F9806A8E1E86}" destId="{55C89455-C3A0-42C3-A0E0-2EF9647456AC}" srcOrd="0" destOrd="0" presId="urn:microsoft.com/office/officeart/2005/8/layout/hList3"/>
    <dgm:cxn modelId="{9F141556-A87B-4502-8926-656D5B039944}" srcId="{D9C46F88-6421-4220-985B-259ADAFA2DD2}" destId="{2A31C5D0-D59F-4E0B-9453-2C9238D763F7}" srcOrd="0" destOrd="0" parTransId="{89840AAB-D8AD-4ADC-AD62-E542C408A6B2}" sibTransId="{9457BABF-946F-4112-817F-BAA2D5D7262E}"/>
    <dgm:cxn modelId="{684F5975-5C14-44CA-8DF8-934493E4830C}" type="presParOf" srcId="{28B51153-4D4A-4F16-8584-32C1F0FA7B01}" destId="{BE860394-8E63-4A96-B856-C5EDC06E873E}" srcOrd="0" destOrd="0" presId="urn:microsoft.com/office/officeart/2005/8/layout/hList3"/>
    <dgm:cxn modelId="{F03B7BED-5F31-4DDC-A516-5CD9983C4B2D}" type="presParOf" srcId="{28B51153-4D4A-4F16-8584-32C1F0FA7B01}" destId="{5AB66E84-C6DB-457F-83C5-48C16086618E}" srcOrd="1" destOrd="0" presId="urn:microsoft.com/office/officeart/2005/8/layout/hList3"/>
    <dgm:cxn modelId="{EB8A8288-3400-412C-AAA5-EEDC5932633C}" type="presParOf" srcId="{5AB66E84-C6DB-457F-83C5-48C16086618E}" destId="{A33704AE-3125-4E77-BD8B-4317BFF21616}" srcOrd="0" destOrd="0" presId="urn:microsoft.com/office/officeart/2005/8/layout/hList3"/>
    <dgm:cxn modelId="{46B938C7-EB82-42B6-8827-52552213EAD4}" type="presParOf" srcId="{5AB66E84-C6DB-457F-83C5-48C16086618E}" destId="{55C89455-C3A0-42C3-A0E0-2EF9647456AC}" srcOrd="1" destOrd="0" presId="urn:microsoft.com/office/officeart/2005/8/layout/hList3"/>
    <dgm:cxn modelId="{2079A066-41B6-43CA-A4C9-E0E73958EDF2}" type="presParOf" srcId="{5AB66E84-C6DB-457F-83C5-48C16086618E}" destId="{11664503-8A5D-447E-9148-9E98A6932611}" srcOrd="2" destOrd="0" presId="urn:microsoft.com/office/officeart/2005/8/layout/hList3"/>
    <dgm:cxn modelId="{2B42243E-A2CB-4B58-8464-B20B7991DBBE}" type="presParOf" srcId="{28B51153-4D4A-4F16-8584-32C1F0FA7B01}" destId="{6B53F902-1476-49DE-9EC9-C0309DA2F6FD}" srcOrd="2" destOrd="0" presId="urn:microsoft.com/office/officeart/2005/8/layout/hList3"/>
  </dgm:cxnLst>
  <dgm:bg>
    <a:solidFill>
      <a:srgbClr val="008080"/>
    </a:solidFill>
  </dgm:bg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6931481-F1A4-42E7-8D74-8B18AC0649F4}" type="doc">
      <dgm:prSet loTypeId="urn:microsoft.com/office/officeart/2005/8/layout/hList3" loCatId="list" qsTypeId="urn:microsoft.com/office/officeart/2005/8/quickstyle/3d2" qsCatId="3D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DA155519-1406-4C45-8E49-F9806A8E1E86}">
      <dgm:prSet phldrT="[Текст]" custT="1"/>
      <dgm:spPr>
        <a:gradFill rotWithShape="0">
          <a:gsLst>
            <a:gs pos="0">
              <a:schemeClr val="lt1">
                <a:hueOff val="0"/>
                <a:satOff val="0"/>
                <a:lumOff val="0"/>
                <a:shade val="51000"/>
                <a:satMod val="130000"/>
                <a:alpha val="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0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  <a:t>2018-2019</a:t>
          </a:r>
          <a:r>
            <a:rPr lang="ru-RU" sz="10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/>
          </a:r>
          <a:br>
            <a:rPr lang="ru-RU" sz="10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</a:br>
          <a:r>
            <a:rPr lang="ru-RU" sz="1000" b="1" dirty="0" smtClean="0">
              <a:solidFill>
                <a:srgbClr val="00FFFF"/>
              </a:solidFill>
              <a:latin typeface="Times New Roman" pitchFamily="18" charset="0"/>
              <a:cs typeface="Times New Roman" pitchFamily="18" charset="0"/>
            </a:rPr>
            <a:t> 1300</a:t>
          </a:r>
          <a:endParaRPr lang="ru-RU" sz="1000" b="1" dirty="0">
            <a:solidFill>
              <a:srgbClr val="00FFFF"/>
            </a:solidFill>
            <a:latin typeface="Times New Roman" pitchFamily="18" charset="0"/>
            <a:cs typeface="Times New Roman" pitchFamily="18" charset="0"/>
          </a:endParaRPr>
        </a:p>
      </dgm:t>
    </dgm:pt>
    <dgm:pt modelId="{4C93EA0A-D5E7-4DAD-A99B-78933222B68E}" type="parTrans" cxnId="{5117B711-7CB9-45F2-A2A4-58E7A355060B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3312F088-CD52-4A7E-8DDF-6D33D223809F}" type="sibTrans" cxnId="{5117B711-7CB9-45F2-A2A4-58E7A355060B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044E175F-1E1D-4A83-9985-FEC5A2A63D4F}">
      <dgm:prSet phldrT="[Текст]" custT="1"/>
      <dgm:spPr>
        <a:gradFill rotWithShape="0">
          <a:gsLst>
            <a:gs pos="0">
              <a:schemeClr val="lt1">
                <a:hueOff val="0"/>
                <a:satOff val="0"/>
                <a:lumOff val="0"/>
                <a:shade val="51000"/>
                <a:satMod val="130000"/>
                <a:alpha val="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000" b="1" dirty="0" smtClean="0">
              <a:solidFill>
                <a:srgbClr val="00421E"/>
              </a:solidFill>
              <a:latin typeface="Times New Roman" pitchFamily="18" charset="0"/>
              <a:cs typeface="Times New Roman" pitchFamily="18" charset="0"/>
            </a:rPr>
            <a:t>2019-2020</a:t>
          </a:r>
          <a:r>
            <a:rPr lang="ru-RU" sz="10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  <a:t/>
          </a:r>
          <a:br>
            <a:rPr lang="ru-RU" sz="1000" b="1" dirty="0" smtClean="0">
              <a:solidFill>
                <a:srgbClr val="820000"/>
              </a:solidFill>
              <a:latin typeface="Times New Roman" pitchFamily="18" charset="0"/>
              <a:cs typeface="Times New Roman" pitchFamily="18" charset="0"/>
            </a:rPr>
          </a:br>
          <a:r>
            <a:rPr lang="ru-RU" sz="1000" b="1" dirty="0" smtClean="0">
              <a:solidFill>
                <a:srgbClr val="00FFFF"/>
              </a:solidFill>
              <a:latin typeface="Times New Roman" pitchFamily="18" charset="0"/>
              <a:cs typeface="Times New Roman" pitchFamily="18" charset="0"/>
            </a:rPr>
            <a:t>1500</a:t>
          </a:r>
          <a:endParaRPr lang="ru-RU" sz="1000" b="1" dirty="0">
            <a:solidFill>
              <a:srgbClr val="00FFFF"/>
            </a:solidFill>
            <a:latin typeface="Times New Roman" pitchFamily="18" charset="0"/>
            <a:cs typeface="Times New Roman" pitchFamily="18" charset="0"/>
          </a:endParaRPr>
        </a:p>
      </dgm:t>
    </dgm:pt>
    <dgm:pt modelId="{1F474259-FAA9-4C5A-9E67-6B6343461B7B}" type="parTrans" cxnId="{9AFD72B4-7BB0-4686-8378-391656DEEACF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E6FCC300-151A-49FA-8BF2-2E5DA7A5F188}" type="sibTrans" cxnId="{9AFD72B4-7BB0-4686-8378-391656DEEACF}">
      <dgm:prSet/>
      <dgm:spPr/>
      <dgm:t>
        <a:bodyPr/>
        <a:lstStyle/>
        <a:p>
          <a:endParaRPr lang="ru-RU" sz="1000">
            <a:latin typeface="Times New Roman" pitchFamily="18" charset="0"/>
            <a:cs typeface="Times New Roman" pitchFamily="18" charset="0"/>
          </a:endParaRPr>
        </a:p>
      </dgm:t>
    </dgm:pt>
    <dgm:pt modelId="{E2986766-5C15-4B37-A947-FBF63380A2FE}">
      <dgm:prSet phldrT="[Текст]" custT="1"/>
      <dgm:spPr>
        <a:solidFill>
          <a:srgbClr val="004846"/>
        </a:solidFill>
      </dgm:spPr>
      <dgm:t>
        <a:bodyPr/>
        <a:lstStyle/>
        <a:p>
          <a:r>
            <a:rPr lang="ru-RU" sz="10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rPr>
            <a:t>Количество учащихся посетивших библиотечные мероприятия</a:t>
          </a:r>
        </a:p>
      </dgm:t>
    </dgm:pt>
    <dgm:pt modelId="{EB62B1CA-2FC3-4551-9933-A7CC7B716FF4}" type="parTrans" cxnId="{F1DE9A2A-6859-4442-8543-0F5D414F2883}">
      <dgm:prSet/>
      <dgm:spPr/>
      <dgm:t>
        <a:bodyPr/>
        <a:lstStyle/>
        <a:p>
          <a:endParaRPr lang="ru-RU" sz="1000"/>
        </a:p>
      </dgm:t>
    </dgm:pt>
    <dgm:pt modelId="{EFD88B7C-9BD1-428C-868A-E6D693355C29}" type="sibTrans" cxnId="{F1DE9A2A-6859-4442-8543-0F5D414F2883}">
      <dgm:prSet/>
      <dgm:spPr/>
      <dgm:t>
        <a:bodyPr/>
        <a:lstStyle/>
        <a:p>
          <a:endParaRPr lang="ru-RU" sz="1000"/>
        </a:p>
      </dgm:t>
    </dgm:pt>
    <dgm:pt modelId="{28B51153-4D4A-4F16-8584-32C1F0FA7B01}" type="pres">
      <dgm:prSet presAssocID="{66931481-F1A4-42E7-8D74-8B18AC0649F4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DB4FFB-D27C-46A0-A33B-2D912E569B5C}" type="pres">
      <dgm:prSet presAssocID="{E2986766-5C15-4B37-A947-FBF63380A2FE}" presName="roof" presStyleLbl="dkBgShp" presStyleIdx="0" presStyleCnt="2"/>
      <dgm:spPr/>
      <dgm:t>
        <a:bodyPr/>
        <a:lstStyle/>
        <a:p>
          <a:endParaRPr lang="ru-RU"/>
        </a:p>
      </dgm:t>
    </dgm:pt>
    <dgm:pt modelId="{39511672-83D8-46D3-88FC-F6D03913CFD9}" type="pres">
      <dgm:prSet presAssocID="{E2986766-5C15-4B37-A947-FBF63380A2FE}" presName="pillars" presStyleCnt="0"/>
      <dgm:spPr/>
    </dgm:pt>
    <dgm:pt modelId="{87DE578B-87C2-4EB9-8F6C-74C3589F8317}" type="pres">
      <dgm:prSet presAssocID="{E2986766-5C15-4B37-A947-FBF63380A2FE}" presName="pillar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664503-8A5D-447E-9148-9E98A6932611}" type="pres">
      <dgm:prSet presAssocID="{044E175F-1E1D-4A83-9985-FEC5A2A63D4F}" presName="pillarX" presStyleLbl="node1" presStyleIdx="1" presStyleCnt="2" custLinFactNeighborX="5405" custLinFactNeighborY="-2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37EF90-C60F-475F-B858-61072CC83BC6}" type="pres">
      <dgm:prSet presAssocID="{E2986766-5C15-4B37-A947-FBF63380A2FE}" presName="base" presStyleLbl="dkBgShp" presStyleIdx="1" presStyleCnt="2"/>
      <dgm:spPr>
        <a:solidFill>
          <a:srgbClr val="004442"/>
        </a:solidFill>
      </dgm:spPr>
      <dgm:t>
        <a:bodyPr/>
        <a:lstStyle/>
        <a:p>
          <a:endParaRPr lang="ru-RU"/>
        </a:p>
      </dgm:t>
    </dgm:pt>
  </dgm:ptLst>
  <dgm:cxnLst>
    <dgm:cxn modelId="{97A5EC9D-CA83-40DF-AA32-C2082720FA1F}" type="presOf" srcId="{044E175F-1E1D-4A83-9985-FEC5A2A63D4F}" destId="{11664503-8A5D-447E-9148-9E98A6932611}" srcOrd="0" destOrd="0" presId="urn:microsoft.com/office/officeart/2005/8/layout/hList3"/>
    <dgm:cxn modelId="{9AFD72B4-7BB0-4686-8378-391656DEEACF}" srcId="{E2986766-5C15-4B37-A947-FBF63380A2FE}" destId="{044E175F-1E1D-4A83-9985-FEC5A2A63D4F}" srcOrd="1" destOrd="0" parTransId="{1F474259-FAA9-4C5A-9E67-6B6343461B7B}" sibTransId="{E6FCC300-151A-49FA-8BF2-2E5DA7A5F188}"/>
    <dgm:cxn modelId="{299D4547-2BC8-4F8C-8833-A938D29261CE}" type="presOf" srcId="{DA155519-1406-4C45-8E49-F9806A8E1E86}" destId="{87DE578B-87C2-4EB9-8F6C-74C3589F8317}" srcOrd="0" destOrd="0" presId="urn:microsoft.com/office/officeart/2005/8/layout/hList3"/>
    <dgm:cxn modelId="{5117B711-7CB9-45F2-A2A4-58E7A355060B}" srcId="{E2986766-5C15-4B37-A947-FBF63380A2FE}" destId="{DA155519-1406-4C45-8E49-F9806A8E1E86}" srcOrd="0" destOrd="0" parTransId="{4C93EA0A-D5E7-4DAD-A99B-78933222B68E}" sibTransId="{3312F088-CD52-4A7E-8DDF-6D33D223809F}"/>
    <dgm:cxn modelId="{F1DE9A2A-6859-4442-8543-0F5D414F2883}" srcId="{66931481-F1A4-42E7-8D74-8B18AC0649F4}" destId="{E2986766-5C15-4B37-A947-FBF63380A2FE}" srcOrd="0" destOrd="0" parTransId="{EB62B1CA-2FC3-4551-9933-A7CC7B716FF4}" sibTransId="{EFD88B7C-9BD1-428C-868A-E6D693355C29}"/>
    <dgm:cxn modelId="{0BFEA4E7-1157-466A-ACEF-4B27BE627506}" type="presOf" srcId="{66931481-F1A4-42E7-8D74-8B18AC0649F4}" destId="{28B51153-4D4A-4F16-8584-32C1F0FA7B01}" srcOrd="0" destOrd="0" presId="urn:microsoft.com/office/officeart/2005/8/layout/hList3"/>
    <dgm:cxn modelId="{6A8A92D8-D4FC-454B-A519-1DCE1EA0DD7F}" type="presOf" srcId="{E2986766-5C15-4B37-A947-FBF63380A2FE}" destId="{AEDB4FFB-D27C-46A0-A33B-2D912E569B5C}" srcOrd="0" destOrd="0" presId="urn:microsoft.com/office/officeart/2005/8/layout/hList3"/>
    <dgm:cxn modelId="{730DD5DF-3054-4ADD-9AC4-34BD0FF1F4D5}" type="presParOf" srcId="{28B51153-4D4A-4F16-8584-32C1F0FA7B01}" destId="{AEDB4FFB-D27C-46A0-A33B-2D912E569B5C}" srcOrd="0" destOrd="0" presId="urn:microsoft.com/office/officeart/2005/8/layout/hList3"/>
    <dgm:cxn modelId="{000F6FF9-0F12-4200-9B46-0957A374B150}" type="presParOf" srcId="{28B51153-4D4A-4F16-8584-32C1F0FA7B01}" destId="{39511672-83D8-46D3-88FC-F6D03913CFD9}" srcOrd="1" destOrd="0" presId="urn:microsoft.com/office/officeart/2005/8/layout/hList3"/>
    <dgm:cxn modelId="{C92B2002-8EAA-45D8-BE63-A9866DD253A9}" type="presParOf" srcId="{39511672-83D8-46D3-88FC-F6D03913CFD9}" destId="{87DE578B-87C2-4EB9-8F6C-74C3589F8317}" srcOrd="0" destOrd="0" presId="urn:microsoft.com/office/officeart/2005/8/layout/hList3"/>
    <dgm:cxn modelId="{E65AF008-5A41-418A-B8E0-5AA4A4C81FF3}" type="presParOf" srcId="{39511672-83D8-46D3-88FC-F6D03913CFD9}" destId="{11664503-8A5D-447E-9148-9E98A6932611}" srcOrd="1" destOrd="0" presId="urn:microsoft.com/office/officeart/2005/8/layout/hList3"/>
    <dgm:cxn modelId="{A6224AAC-18B4-421E-BDEA-938798ACF63F}" type="presParOf" srcId="{28B51153-4D4A-4F16-8584-32C1F0FA7B01}" destId="{3137EF90-C60F-475F-B858-61072CC83BC6}" srcOrd="2" destOrd="0" presId="urn:microsoft.com/office/officeart/2005/8/layout/hList3"/>
  </dgm:cxnLst>
  <dgm:bg>
    <a:solidFill>
      <a:srgbClr val="008080"/>
    </a:solidFill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731"/>
          </a:xfrm>
          <a:prstGeom prst="rect">
            <a:avLst/>
          </a:prstGeom>
        </p:spPr>
        <p:txBody>
          <a:bodyPr vert="horz" lIns="99066" tIns="49533" rIns="99066" bIns="49533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511731"/>
          </a:xfrm>
          <a:prstGeom prst="rect">
            <a:avLst/>
          </a:prstGeom>
        </p:spPr>
        <p:txBody>
          <a:bodyPr vert="horz" lIns="99066" tIns="49533" rIns="99066" bIns="49533" rtlCol="0"/>
          <a:lstStyle>
            <a:lvl1pPr algn="r">
              <a:defRPr sz="1300"/>
            </a:lvl1pPr>
          </a:lstStyle>
          <a:p>
            <a:fld id="{53F33396-484A-4EE9-9029-E7C5DF28F5B8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66" tIns="49533" rIns="99066" bIns="49533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10248" y="4861441"/>
            <a:ext cx="5681980" cy="4605576"/>
          </a:xfrm>
          <a:prstGeom prst="rect">
            <a:avLst/>
          </a:prstGeom>
        </p:spPr>
        <p:txBody>
          <a:bodyPr vert="horz" lIns="99066" tIns="49533" rIns="99066" bIns="49533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7739" cy="511731"/>
          </a:xfrm>
          <a:prstGeom prst="rect">
            <a:avLst/>
          </a:prstGeom>
        </p:spPr>
        <p:txBody>
          <a:bodyPr vert="horz" lIns="99066" tIns="49533" rIns="99066" bIns="49533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3092" y="9721106"/>
            <a:ext cx="3077739" cy="511731"/>
          </a:xfrm>
          <a:prstGeom prst="rect">
            <a:avLst/>
          </a:prstGeom>
        </p:spPr>
        <p:txBody>
          <a:bodyPr vert="horz" lIns="99066" tIns="49533" rIns="99066" bIns="49533" rtlCol="0" anchor="b"/>
          <a:lstStyle>
            <a:lvl1pPr algn="r">
              <a:defRPr sz="1300"/>
            </a:lvl1pPr>
          </a:lstStyle>
          <a:p>
            <a:fld id="{5F5BEE0E-323B-4DB6-8419-F2F32E8FDD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BEE0E-323B-4DB6-8419-F2F32E8FDDA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BEE0E-323B-4DB6-8419-F2F32E8FDDA4}" type="slidenum">
              <a:rPr lang="ru-RU" smtClean="0"/>
              <a:pPr/>
              <a:t>3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BEE0E-323B-4DB6-8419-F2F32E8FDDA4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7D89A7-FE53-4F39-A88C-FC9CD74AE51E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BEE0E-323B-4DB6-8419-F2F32E8FDDA4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BEE0E-323B-4DB6-8419-F2F32E8FDDA4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BEE0E-323B-4DB6-8419-F2F32E8FDDA4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BEE0E-323B-4DB6-8419-F2F32E8FDDA4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5BEE0E-323B-4DB6-8419-F2F32E8FDDA4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7D89A7-FE53-4F39-A88C-FC9CD74AE51E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4A0D8-7FD8-4AD9-8903-265CC073C776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D0676-167F-48F1-9A22-4772D8B5C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4A0D8-7FD8-4AD9-8903-265CC073C776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D0676-167F-48F1-9A22-4772D8B5C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4A0D8-7FD8-4AD9-8903-265CC073C776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D0676-167F-48F1-9A22-4772D8B5C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4A0D8-7FD8-4AD9-8903-265CC073C776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D0676-167F-48F1-9A22-4772D8B5C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4A0D8-7FD8-4AD9-8903-265CC073C776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D0676-167F-48F1-9A22-4772D8B5C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4A0D8-7FD8-4AD9-8903-265CC073C776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D0676-167F-48F1-9A22-4772D8B5C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4A0D8-7FD8-4AD9-8903-265CC073C776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D0676-167F-48F1-9A22-4772D8B5C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4A0D8-7FD8-4AD9-8903-265CC073C776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D0676-167F-48F1-9A22-4772D8B5C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4A0D8-7FD8-4AD9-8903-265CC073C776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D0676-167F-48F1-9A22-4772D8B5C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4A0D8-7FD8-4AD9-8903-265CC073C776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D0676-167F-48F1-9A22-4772D8B5C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4A0D8-7FD8-4AD9-8903-265CC073C776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D0676-167F-48F1-9A22-4772D8B5C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4A0D8-7FD8-4AD9-8903-265CC073C776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D0676-167F-48F1-9A22-4772D8B5C6F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3.xml"/><Relationship Id="rId18" Type="http://schemas.openxmlformats.org/officeDocument/2006/relationships/slide" Target="slide15.xml"/><Relationship Id="rId3" Type="http://schemas.openxmlformats.org/officeDocument/2006/relationships/slide" Target="slide8.xml"/><Relationship Id="rId7" Type="http://schemas.openxmlformats.org/officeDocument/2006/relationships/slide" Target="slide6.xml"/><Relationship Id="rId12" Type="http://schemas.openxmlformats.org/officeDocument/2006/relationships/slide" Target="slide12.xml"/><Relationship Id="rId17" Type="http://schemas.openxmlformats.org/officeDocument/2006/relationships/image" Target="../media/image9.png"/><Relationship Id="rId2" Type="http://schemas.openxmlformats.org/officeDocument/2006/relationships/image" Target="../media/image6.jpeg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11.xml"/><Relationship Id="rId5" Type="http://schemas.openxmlformats.org/officeDocument/2006/relationships/slide" Target="slide4.xml"/><Relationship Id="rId15" Type="http://schemas.openxmlformats.org/officeDocument/2006/relationships/image" Target="../media/image7.png"/><Relationship Id="rId10" Type="http://schemas.openxmlformats.org/officeDocument/2006/relationships/slide" Target="slide10.xml"/><Relationship Id="rId4" Type="http://schemas.openxmlformats.org/officeDocument/2006/relationships/slide" Target="slide3.xml"/><Relationship Id="rId9" Type="http://schemas.openxmlformats.org/officeDocument/2006/relationships/slide" Target="slide9.xml"/><Relationship Id="rId14" Type="http://schemas.openxmlformats.org/officeDocument/2006/relationships/slide" Target="slide1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hyperlink" Target="https://school5peresvet.nubex.ru/" TargetMode="External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0.jpeg"/><Relationship Id="rId4" Type="http://schemas.openxmlformats.org/officeDocument/2006/relationships/hyperlink" Target="https://school5peresvet.nubex.ru/sveden/employees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slide" Target="slide2.xml"/><Relationship Id="rId3" Type="http://schemas.openxmlformats.org/officeDocument/2006/relationships/image" Target="../media/image13.jpeg"/><Relationship Id="rId7" Type="http://schemas.openxmlformats.org/officeDocument/2006/relationships/image" Target="../media/image16.jpeg"/><Relationship Id="rId12" Type="http://schemas.openxmlformats.org/officeDocument/2006/relationships/chart" Target="../charts/chart2.xml"/><Relationship Id="rId17" Type="http://schemas.openxmlformats.org/officeDocument/2006/relationships/image" Target="../media/image22.png"/><Relationship Id="rId2" Type="http://schemas.openxmlformats.org/officeDocument/2006/relationships/hyperlink" Target="https://school5peresvet.nubex.ru/school/met-rabota/" TargetMode="External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1.xml"/><Relationship Id="rId11" Type="http://schemas.openxmlformats.org/officeDocument/2006/relationships/image" Target="../media/image20.png"/><Relationship Id="rId5" Type="http://schemas.openxmlformats.org/officeDocument/2006/relationships/image" Target="../media/image15.png"/><Relationship Id="rId15" Type="http://schemas.openxmlformats.org/officeDocument/2006/relationships/image" Target="../media/image12.gif"/><Relationship Id="rId10" Type="http://schemas.openxmlformats.org/officeDocument/2006/relationships/image" Target="../media/image19.png"/><Relationship Id="rId4" Type="http://schemas.openxmlformats.org/officeDocument/2006/relationships/image" Target="../media/image14.jpeg"/><Relationship Id="rId9" Type="http://schemas.openxmlformats.org/officeDocument/2006/relationships/image" Target="../media/image18.gif"/><Relationship Id="rId1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diagramColors" Target="../diagrams/colors1.xml"/><Relationship Id="rId18" Type="http://schemas.openxmlformats.org/officeDocument/2006/relationships/image" Target="../media/image12.gif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diagramQuickStyle" Target="../diagrams/quickStyle1.xml"/><Relationship Id="rId1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6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diagramLayout" Target="../diagrams/layout1.xml"/><Relationship Id="rId5" Type="http://schemas.openxmlformats.org/officeDocument/2006/relationships/image" Target="../media/image25.jpeg"/><Relationship Id="rId15" Type="http://schemas.openxmlformats.org/officeDocument/2006/relationships/image" Target="../media/image30.jpeg"/><Relationship Id="rId10" Type="http://schemas.openxmlformats.org/officeDocument/2006/relationships/diagramData" Target="../diagrams/data1.xml"/><Relationship Id="rId4" Type="http://schemas.openxmlformats.org/officeDocument/2006/relationships/image" Target="../media/image24.jpeg"/><Relationship Id="rId9" Type="http://schemas.openxmlformats.org/officeDocument/2006/relationships/hyperlink" Target="http://school5peresvet.narod.ru/our_new_school/klub_patriot.html" TargetMode="External"/><Relationship Id="rId14" Type="http://schemas.openxmlformats.org/officeDocument/2006/relationships/image" Target="../media/image2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13" Type="http://schemas.openxmlformats.org/officeDocument/2006/relationships/slide" Target="slide2.xml"/><Relationship Id="rId3" Type="http://schemas.openxmlformats.org/officeDocument/2006/relationships/image" Target="../media/image31.jpeg"/><Relationship Id="rId7" Type="http://schemas.openxmlformats.org/officeDocument/2006/relationships/diagramQuickStyle" Target="../diagrams/quickStyle2.xml"/><Relationship Id="rId12" Type="http://schemas.openxmlformats.org/officeDocument/2006/relationships/image" Target="../media/image3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2.xml"/><Relationship Id="rId11" Type="http://schemas.openxmlformats.org/officeDocument/2006/relationships/image" Target="../media/image34.jpeg"/><Relationship Id="rId5" Type="http://schemas.openxmlformats.org/officeDocument/2006/relationships/diagramData" Target="../diagrams/data2.xml"/><Relationship Id="rId15" Type="http://schemas.openxmlformats.org/officeDocument/2006/relationships/image" Target="../media/image12.gif"/><Relationship Id="rId10" Type="http://schemas.openxmlformats.org/officeDocument/2006/relationships/image" Target="../media/image33.jpeg"/><Relationship Id="rId4" Type="http://schemas.openxmlformats.org/officeDocument/2006/relationships/image" Target="../media/image32.jpeg"/><Relationship Id="rId9" Type="http://schemas.openxmlformats.org/officeDocument/2006/relationships/hyperlink" Target="http://school5peresvet.narod.ru/our_new_school/klub_patriot.html" TargetMode="External"/><Relationship Id="rId1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openxmlformats.org/officeDocument/2006/relationships/image" Target="../media/image43.jpeg"/><Relationship Id="rId3" Type="http://schemas.openxmlformats.org/officeDocument/2006/relationships/image" Target="../media/image36.jpeg"/><Relationship Id="rId7" Type="http://schemas.openxmlformats.org/officeDocument/2006/relationships/image" Target="../media/image37.jpeg"/><Relationship Id="rId12" Type="http://schemas.openxmlformats.org/officeDocument/2006/relationships/image" Target="../media/image42.jpeg"/><Relationship Id="rId17" Type="http://schemas.openxmlformats.org/officeDocument/2006/relationships/image" Target="../media/image12.gif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chool5peresvet.narod.ru/our_new_school/klub_patriot.html" TargetMode="External"/><Relationship Id="rId11" Type="http://schemas.openxmlformats.org/officeDocument/2006/relationships/image" Target="../media/image41.jpeg"/><Relationship Id="rId5" Type="http://schemas.openxmlformats.org/officeDocument/2006/relationships/hyperlink" Target="http://school5peresvet.narod.ru/our_new_school/dobraya_volya.html" TargetMode="External"/><Relationship Id="rId15" Type="http://schemas.openxmlformats.org/officeDocument/2006/relationships/slide" Target="slide2.xml"/><Relationship Id="rId10" Type="http://schemas.openxmlformats.org/officeDocument/2006/relationships/image" Target="../media/image40.jpeg"/><Relationship Id="rId4" Type="http://schemas.openxmlformats.org/officeDocument/2006/relationships/hyperlink" Target="http://school5peresvet.narod.ru/our_new_school/sovet.html" TargetMode="External"/><Relationship Id="rId9" Type="http://schemas.openxmlformats.org/officeDocument/2006/relationships/image" Target="../media/image39.jpeg"/><Relationship Id="rId14" Type="http://schemas.openxmlformats.org/officeDocument/2006/relationships/image" Target="../media/image4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13" Type="http://schemas.openxmlformats.org/officeDocument/2006/relationships/image" Target="../media/image49.jpeg"/><Relationship Id="rId18" Type="http://schemas.openxmlformats.org/officeDocument/2006/relationships/image" Target="../media/image54.jpeg"/><Relationship Id="rId26" Type="http://schemas.openxmlformats.org/officeDocument/2006/relationships/image" Target="../media/image61.jpeg"/><Relationship Id="rId3" Type="http://schemas.openxmlformats.org/officeDocument/2006/relationships/diagramData" Target="../diagrams/data3.xml"/><Relationship Id="rId21" Type="http://schemas.openxmlformats.org/officeDocument/2006/relationships/image" Target="../media/image57.jpeg"/><Relationship Id="rId7" Type="http://schemas.openxmlformats.org/officeDocument/2006/relationships/hyperlink" Target="http://school5peresvet.narod.ru/our_new_school/klub_patriot.html" TargetMode="External"/><Relationship Id="rId12" Type="http://schemas.openxmlformats.org/officeDocument/2006/relationships/image" Target="../media/image48.png"/><Relationship Id="rId17" Type="http://schemas.openxmlformats.org/officeDocument/2006/relationships/image" Target="../media/image53.jpeg"/><Relationship Id="rId25" Type="http://schemas.openxmlformats.org/officeDocument/2006/relationships/image" Target="../media/image60.jpe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52.jpeg"/><Relationship Id="rId20" Type="http://schemas.openxmlformats.org/officeDocument/2006/relationships/image" Target="../media/image56.jpeg"/><Relationship Id="rId29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11" Type="http://schemas.openxmlformats.org/officeDocument/2006/relationships/hyperlink" Target="http://school5peresvet.narod.ru/our_new_school/files/project_iteen/project.pdf" TargetMode="External"/><Relationship Id="rId24" Type="http://schemas.openxmlformats.org/officeDocument/2006/relationships/image" Target="../media/image59.jpeg"/><Relationship Id="rId5" Type="http://schemas.openxmlformats.org/officeDocument/2006/relationships/diagramQuickStyle" Target="../diagrams/quickStyle3.xml"/><Relationship Id="rId15" Type="http://schemas.openxmlformats.org/officeDocument/2006/relationships/image" Target="../media/image51.jpeg"/><Relationship Id="rId23" Type="http://schemas.openxmlformats.org/officeDocument/2006/relationships/hyperlink" Target="https://school5peresvet.nubex.ru/school/biblioteka/" TargetMode="External"/><Relationship Id="rId28" Type="http://schemas.openxmlformats.org/officeDocument/2006/relationships/image" Target="../media/image11.png"/><Relationship Id="rId10" Type="http://schemas.openxmlformats.org/officeDocument/2006/relationships/image" Target="../media/image47.jpeg"/><Relationship Id="rId19" Type="http://schemas.openxmlformats.org/officeDocument/2006/relationships/image" Target="../media/image55.jpeg"/><Relationship Id="rId4" Type="http://schemas.openxmlformats.org/officeDocument/2006/relationships/diagramLayout" Target="../diagrams/layout3.xml"/><Relationship Id="rId9" Type="http://schemas.openxmlformats.org/officeDocument/2006/relationships/image" Target="../media/image46.jpeg"/><Relationship Id="rId14" Type="http://schemas.openxmlformats.org/officeDocument/2006/relationships/image" Target="../media/image50.jpeg"/><Relationship Id="rId22" Type="http://schemas.openxmlformats.org/officeDocument/2006/relationships/image" Target="../media/image58.jpeg"/><Relationship Id="rId27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13" Type="http://schemas.openxmlformats.org/officeDocument/2006/relationships/image" Target="../media/image72.jpeg"/><Relationship Id="rId18" Type="http://schemas.openxmlformats.org/officeDocument/2006/relationships/image" Target="../media/image77.jpeg"/><Relationship Id="rId3" Type="http://schemas.openxmlformats.org/officeDocument/2006/relationships/image" Target="../media/image62.jpeg"/><Relationship Id="rId21" Type="http://schemas.openxmlformats.org/officeDocument/2006/relationships/image" Target="../media/image12.gif"/><Relationship Id="rId7" Type="http://schemas.openxmlformats.org/officeDocument/2006/relationships/image" Target="../media/image66.jpeg"/><Relationship Id="rId12" Type="http://schemas.openxmlformats.org/officeDocument/2006/relationships/image" Target="../media/image71.jpeg"/><Relationship Id="rId17" Type="http://schemas.openxmlformats.org/officeDocument/2006/relationships/image" Target="../media/image76.jpe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75.jpeg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11" Type="http://schemas.openxmlformats.org/officeDocument/2006/relationships/image" Target="../media/image70.jpeg"/><Relationship Id="rId5" Type="http://schemas.openxmlformats.org/officeDocument/2006/relationships/image" Target="../media/image64.png"/><Relationship Id="rId15" Type="http://schemas.openxmlformats.org/officeDocument/2006/relationships/image" Target="../media/image74.jpeg"/><Relationship Id="rId10" Type="http://schemas.openxmlformats.org/officeDocument/2006/relationships/image" Target="../media/image69.jpeg"/><Relationship Id="rId19" Type="http://schemas.openxmlformats.org/officeDocument/2006/relationships/slide" Target="slide2.xml"/><Relationship Id="rId4" Type="http://schemas.openxmlformats.org/officeDocument/2006/relationships/image" Target="../media/image63.png"/><Relationship Id="rId9" Type="http://schemas.openxmlformats.org/officeDocument/2006/relationships/image" Target="../media/image68.jpeg"/><Relationship Id="rId14" Type="http://schemas.openxmlformats.org/officeDocument/2006/relationships/image" Target="../media/image7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eg"/><Relationship Id="rId3" Type="http://schemas.openxmlformats.org/officeDocument/2006/relationships/image" Target="../media/image78.jpeg"/><Relationship Id="rId7" Type="http://schemas.openxmlformats.org/officeDocument/2006/relationships/image" Target="../media/image82.jpeg"/><Relationship Id="rId12" Type="http://schemas.openxmlformats.org/officeDocument/2006/relationships/image" Target="../media/image1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jpeg"/><Relationship Id="rId11" Type="http://schemas.openxmlformats.org/officeDocument/2006/relationships/image" Target="../media/image11.png"/><Relationship Id="rId5" Type="http://schemas.openxmlformats.org/officeDocument/2006/relationships/image" Target="../media/image80.jpeg"/><Relationship Id="rId10" Type="http://schemas.openxmlformats.org/officeDocument/2006/relationships/slide" Target="slide2.xml"/><Relationship Id="rId4" Type="http://schemas.openxmlformats.org/officeDocument/2006/relationships/image" Target="../media/image79.jpeg"/><Relationship Id="rId9" Type="http://schemas.openxmlformats.org/officeDocument/2006/relationships/hyperlink" Target="https://school5peresvet.nubex.ru/school/sotrudnichestvo/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jpeg"/><Relationship Id="rId13" Type="http://schemas.openxmlformats.org/officeDocument/2006/relationships/image" Target="../media/image95.jpeg"/><Relationship Id="rId3" Type="http://schemas.openxmlformats.org/officeDocument/2006/relationships/image" Target="../media/image85.jpeg"/><Relationship Id="rId7" Type="http://schemas.openxmlformats.org/officeDocument/2006/relationships/image" Target="../media/image89.jpeg"/><Relationship Id="rId12" Type="http://schemas.openxmlformats.org/officeDocument/2006/relationships/image" Target="../media/image94.jpeg"/><Relationship Id="rId2" Type="http://schemas.openxmlformats.org/officeDocument/2006/relationships/image" Target="../media/image84.gif"/><Relationship Id="rId16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jpeg"/><Relationship Id="rId11" Type="http://schemas.openxmlformats.org/officeDocument/2006/relationships/image" Target="../media/image93.jpeg"/><Relationship Id="rId5" Type="http://schemas.openxmlformats.org/officeDocument/2006/relationships/image" Target="../media/image87.jpeg"/><Relationship Id="rId15" Type="http://schemas.openxmlformats.org/officeDocument/2006/relationships/image" Target="../media/image11.png"/><Relationship Id="rId10" Type="http://schemas.openxmlformats.org/officeDocument/2006/relationships/image" Target="../media/image92.jpeg"/><Relationship Id="rId4" Type="http://schemas.openxmlformats.org/officeDocument/2006/relationships/image" Target="../media/image86.jpeg"/><Relationship Id="rId9" Type="http://schemas.openxmlformats.org/officeDocument/2006/relationships/image" Target="../media/image91.jpeg"/><Relationship Id="rId1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gif"/><Relationship Id="rId13" Type="http://schemas.openxmlformats.org/officeDocument/2006/relationships/image" Target="../media/image106.jpeg"/><Relationship Id="rId18" Type="http://schemas.openxmlformats.org/officeDocument/2006/relationships/image" Target="../media/image12.gif"/><Relationship Id="rId3" Type="http://schemas.openxmlformats.org/officeDocument/2006/relationships/image" Target="../media/image96.jpeg"/><Relationship Id="rId7" Type="http://schemas.openxmlformats.org/officeDocument/2006/relationships/image" Target="../media/image100.jpeg"/><Relationship Id="rId12" Type="http://schemas.openxmlformats.org/officeDocument/2006/relationships/image" Target="../media/image105.jpeg"/><Relationship Id="rId17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6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jpeg"/><Relationship Id="rId11" Type="http://schemas.openxmlformats.org/officeDocument/2006/relationships/image" Target="../media/image104.jpeg"/><Relationship Id="rId5" Type="http://schemas.openxmlformats.org/officeDocument/2006/relationships/image" Target="../media/image98.jpeg"/><Relationship Id="rId15" Type="http://schemas.openxmlformats.org/officeDocument/2006/relationships/image" Target="../media/image108.jpeg"/><Relationship Id="rId10" Type="http://schemas.openxmlformats.org/officeDocument/2006/relationships/image" Target="../media/image103.jpeg"/><Relationship Id="rId4" Type="http://schemas.openxmlformats.org/officeDocument/2006/relationships/image" Target="../media/image97.jpeg"/><Relationship Id="rId9" Type="http://schemas.openxmlformats.org/officeDocument/2006/relationships/image" Target="../media/image102.jpeg"/><Relationship Id="rId14" Type="http://schemas.openxmlformats.org/officeDocument/2006/relationships/image" Target="../media/image10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109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11" Type="http://schemas.openxmlformats.org/officeDocument/2006/relationships/hyperlink" Target="https://school5peresvet.nubex.ru/pitaniye/" TargetMode="External"/><Relationship Id="rId5" Type="http://schemas.openxmlformats.org/officeDocument/2006/relationships/image" Target="../media/image110.jpeg"/><Relationship Id="rId10" Type="http://schemas.openxmlformats.org/officeDocument/2006/relationships/image" Target="../media/image111.jpeg"/><Relationship Id="rId4" Type="http://schemas.openxmlformats.org/officeDocument/2006/relationships/chart" Target="../charts/chart3.xml"/><Relationship Id="rId9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3.gif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142844" y="1040201"/>
            <a:ext cx="2643206" cy="4031873"/>
          </a:xfrm>
          <a:prstGeom prst="rect">
            <a:avLst/>
          </a:prstGeom>
          <a:solidFill>
            <a:srgbClr val="FEF6F0"/>
          </a:solidFill>
          <a:effectLst>
            <a:outerShdw blurRad="50800" dir="21540000" sx="101000" sy="101000" algn="bl" rotWithShape="0">
              <a:srgbClr val="0000FF"/>
            </a:outerShdw>
          </a:effectLst>
        </p:spPr>
        <p:txBody>
          <a:bodyPr wrap="square">
            <a:spAutoFit/>
          </a:bodyPr>
          <a:lstStyle/>
          <a:p>
            <a:pPr algn="l">
              <a:defRPr/>
            </a:pPr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defRPr/>
            </a:pPr>
            <a:endParaRPr lang="ru-RU" sz="16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 Box 13"/>
          <p:cNvSpPr txBox="1">
            <a:spLocks noChangeArrowheads="1"/>
          </p:cNvSpPr>
          <p:nvPr/>
        </p:nvSpPr>
        <p:spPr bwMode="auto">
          <a:xfrm>
            <a:off x="4071934" y="1500174"/>
            <a:ext cx="421484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rIns="36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4000" b="1" dirty="0" smtClean="0">
                <a:solidFill>
                  <a:srgbClr val="8E008E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Публичный отчёт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143240" y="6245860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Monotype Corsiva" pitchFamily="66" charset="0"/>
                <a:cs typeface="Times New Roman" pitchFamily="18" charset="0"/>
              </a:rPr>
              <a:t>Московская область. Сергиево - Посадский городской округ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143372" y="5786454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3E002E"/>
                </a:solidFill>
                <a:latin typeface="Times New Roman" pitchFamily="18" charset="0"/>
                <a:cs typeface="Times New Roman" pitchFamily="18" charset="0"/>
              </a:rPr>
              <a:t>2019 – 2020 год </a:t>
            </a:r>
            <a:endParaRPr lang="ru-RU" sz="2000" b="1" dirty="0">
              <a:solidFill>
                <a:srgbClr val="3E002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495536" y="142852"/>
            <a:ext cx="1998644" cy="2000264"/>
            <a:chOff x="588" y="1908"/>
            <a:chExt cx="2518" cy="2439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 rot="16200000">
              <a:off x="226" y="2276"/>
              <a:ext cx="2439" cy="1703"/>
            </a:xfrm>
            <a:prstGeom prst="flowChartDisplay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00FFFF"/>
                </a:gs>
              </a:gsLst>
              <a:lin ang="2700000" scaled="1"/>
            </a:gradFill>
            <a:ln w="50800" algn="ctr">
              <a:solidFill>
                <a:srgbClr val="5F5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588" y="2190"/>
              <a:ext cx="2518" cy="2054"/>
              <a:chOff x="3989" y="2094"/>
              <a:chExt cx="4261" cy="3336"/>
            </a:xfrm>
          </p:grpSpPr>
          <p:pic>
            <p:nvPicPr>
              <p:cNvPr id="11" name="Picture 7" descr="35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EFEFE"/>
                  </a:clrFrom>
                  <a:clrTo>
                    <a:srgbClr val="FEFEFE">
                      <a:alpha val="0"/>
                    </a:srgbClr>
                  </a:clrTo>
                </a:clrChange>
                <a:lum bright="29000" contrast="-3000"/>
              </a:blip>
              <a:srcRect/>
              <a:stretch>
                <a:fillRect/>
              </a:stretch>
            </p:blipFill>
            <p:spPr bwMode="auto">
              <a:xfrm>
                <a:off x="5250" y="3444"/>
                <a:ext cx="1443" cy="10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2" name="Text Box 8"/>
              <p:cNvSpPr txBox="1">
                <a:spLocks noChangeArrowheads="1"/>
              </p:cNvSpPr>
              <p:nvPr/>
            </p:nvSpPr>
            <p:spPr bwMode="auto">
              <a:xfrm>
                <a:off x="4407" y="2547"/>
                <a:ext cx="1560" cy="540"/>
              </a:xfrm>
              <a:prstGeom prst="rect">
                <a:avLst/>
              </a:prstGeom>
              <a:solidFill>
                <a:srgbClr val="FFFFFF">
                  <a:alpha val="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65837" tIns="32918" rIns="65837" bIns="32918"/>
              <a:lstStyle/>
              <a:p>
                <a:r>
                  <a:rPr lang="ru-RU" sz="1000" b="1" dirty="0">
                    <a:solidFill>
                      <a:srgbClr val="000080"/>
                    </a:solidFill>
                  </a:rPr>
                  <a:t>школа</a:t>
                </a:r>
                <a:endParaRPr lang="ru-RU" dirty="0"/>
              </a:p>
            </p:txBody>
          </p:sp>
          <p:sp>
            <p:nvSpPr>
              <p:cNvPr id="13" name="Text Box 9"/>
              <p:cNvSpPr txBox="1">
                <a:spLocks noChangeArrowheads="1"/>
              </p:cNvSpPr>
              <p:nvPr/>
            </p:nvSpPr>
            <p:spPr bwMode="auto">
              <a:xfrm>
                <a:off x="4767" y="4707"/>
                <a:ext cx="2128" cy="723"/>
              </a:xfrm>
              <a:prstGeom prst="rect">
                <a:avLst/>
              </a:prstGeom>
              <a:solidFill>
                <a:srgbClr val="FFFFFF">
                  <a:alpha val="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65837" tIns="32918" rIns="65837" bIns="32918"/>
              <a:lstStyle/>
              <a:p>
                <a:r>
                  <a:rPr lang="ru-RU" sz="800" b="1" dirty="0">
                    <a:solidFill>
                      <a:srgbClr val="000080"/>
                    </a:solidFill>
                  </a:rPr>
                  <a:t>г. Пересвет</a:t>
                </a:r>
                <a:endParaRPr lang="ru-RU" dirty="0"/>
              </a:p>
            </p:txBody>
          </p:sp>
          <p:pic>
            <p:nvPicPr>
              <p:cNvPr id="14" name="Picture 10" descr="l21"/>
              <p:cNvPicPr>
                <a:picLocks noChangeAspect="1" noChangeArrowheads="1" noCrop="1"/>
              </p:cNvPicPr>
              <p:nvPr/>
            </p:nvPicPr>
            <p:blipFill>
              <a:blip r:embed="rId4">
                <a:lum bright="29000" contrast="-3000"/>
              </a:blip>
              <a:srcRect/>
              <a:stretch>
                <a:fillRect/>
              </a:stretch>
            </p:blipFill>
            <p:spPr bwMode="auto">
              <a:xfrm>
                <a:off x="5730" y="2094"/>
                <a:ext cx="2520" cy="18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" name="Picture 11" descr="37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29000" contrast="-3000"/>
              </a:blip>
              <a:srcRect/>
              <a:stretch>
                <a:fillRect/>
              </a:stretch>
            </p:blipFill>
            <p:spPr bwMode="auto">
              <a:xfrm>
                <a:off x="3989" y="3624"/>
                <a:ext cx="1021" cy="12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7" name="WordArt 12"/>
              <p:cNvSpPr>
                <a:spLocks noChangeArrowheads="1" noChangeShapeType="1" noTextEdit="1"/>
              </p:cNvSpPr>
              <p:nvPr/>
            </p:nvSpPr>
            <p:spPr bwMode="auto">
              <a:xfrm>
                <a:off x="4770" y="3264"/>
                <a:ext cx="883" cy="1260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ru-RU" sz="3600" kern="10" dirty="0">
                    <a:ln w="9525">
                      <a:noFill/>
                      <a:round/>
                      <a:headEnd/>
                      <a:tailEnd/>
                    </a:ln>
                    <a:gradFill rotWithShape="1">
                      <a:gsLst>
                        <a:gs pos="0">
                          <a:srgbClr val="800000">
                            <a:alpha val="0"/>
                          </a:srgbClr>
                        </a:gs>
                        <a:gs pos="100000">
                          <a:srgbClr val="3B0000"/>
                        </a:gs>
                      </a:gsLst>
                      <a:path path="rect">
                        <a:fillToRect r="100000" b="100000"/>
                      </a:path>
                    </a:gradFill>
                    <a:effectLst>
                      <a:outerShdw dist="35921" dir="2700000" algn="ctr" rotWithShape="0">
                        <a:srgbClr val="C0C0C0">
                          <a:alpha val="79999"/>
                        </a:srgbClr>
                      </a:outerShdw>
                    </a:effectLst>
                    <a:latin typeface="Impact"/>
                  </a:rPr>
                  <a:t>5</a:t>
                </a:r>
              </a:p>
            </p:txBody>
          </p:sp>
        </p:grpSp>
      </p:grpSp>
      <p:pic>
        <p:nvPicPr>
          <p:cNvPr id="18" name="Рисунок 17" descr="IMG_856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5720" y="1254515"/>
            <a:ext cx="2333641" cy="35004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4" name="Прямоугольник 23"/>
          <p:cNvSpPr/>
          <p:nvPr/>
        </p:nvSpPr>
        <p:spPr>
          <a:xfrm>
            <a:off x="3071802" y="2428868"/>
            <a:ext cx="585791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dirty="0" smtClean="0">
                <a:solidFill>
                  <a:srgbClr val="0000FF"/>
                </a:solidFill>
                <a:latin typeface="Monotype Corsiva" pitchFamily="66" charset="0"/>
                <a:cs typeface="Times New Roman" pitchFamily="18" charset="0"/>
              </a:rPr>
              <a:t>Муниципального бюджетного общеобразовательного  учреждения</a:t>
            </a:r>
            <a:br>
              <a:rPr lang="ru-RU" dirty="0" smtClean="0">
                <a:solidFill>
                  <a:srgbClr val="0000FF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80000"/>
                </a:solidFill>
                <a:latin typeface="Monotype Corsiva" pitchFamily="66" charset="0"/>
                <a:cs typeface="Times New Roman" pitchFamily="18" charset="0"/>
              </a:rPr>
              <a:t>«Средняя общеобразовательная школа №5 г. Пересвета»</a:t>
            </a:r>
          </a:p>
        </p:txBody>
      </p:sp>
      <p:pic>
        <p:nvPicPr>
          <p:cNvPr id="25" name="Рисунок 24" descr="здание школы.jpg"/>
          <p:cNvPicPr>
            <a:picLocks noChangeAspect="1"/>
          </p:cNvPicPr>
          <p:nvPr/>
        </p:nvPicPr>
        <p:blipFill>
          <a:blip r:embed="rId7" cstate="print">
            <a:lum bright="-2000"/>
          </a:blip>
          <a:stretch>
            <a:fillRect/>
          </a:stretch>
        </p:blipFill>
        <p:spPr>
          <a:xfrm>
            <a:off x="6103938" y="3286125"/>
            <a:ext cx="2410322" cy="228601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HeroicExtremeLeftFacing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этот синий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" y="0"/>
            <a:ext cx="9144000" cy="6858000"/>
          </a:xfrm>
          <a:prstGeom prst="rect">
            <a:avLst/>
          </a:prstGeom>
        </p:spPr>
      </p:pic>
      <p:sp>
        <p:nvSpPr>
          <p:cNvPr id="9" name="TextBox 8">
            <a:hlinkClick r:id="rId3" action="ppaction://hlinksldjump"/>
          </p:cNvPr>
          <p:cNvSpPr txBox="1"/>
          <p:nvPr/>
        </p:nvSpPr>
        <p:spPr>
          <a:xfrm>
            <a:off x="1000100" y="2500306"/>
            <a:ext cx="271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/>
            <a:r>
              <a:rPr lang="ru-RU" sz="1400" b="1" dirty="0" smtClean="0">
                <a:solidFill>
                  <a:schemeClr val="bg1"/>
                </a:solidFill>
              </a:rPr>
              <a:t>6.  Библиотека – территория взаимодействия</a:t>
            </a:r>
          </a:p>
        </p:txBody>
      </p:sp>
      <p:sp>
        <p:nvSpPr>
          <p:cNvPr id="15" name="TextBox 14"/>
          <p:cNvSpPr txBox="1"/>
          <p:nvPr/>
        </p:nvSpPr>
        <p:spPr>
          <a:xfrm rot="120000">
            <a:off x="2059128" y="755773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</a:rPr>
              <a:t>Навигация   2019 - 2020</a:t>
            </a:r>
            <a:endParaRPr lang="ru-RU" sz="2400" b="1" dirty="0">
              <a:solidFill>
                <a:srgbClr val="FFFF00"/>
              </a:solidFill>
            </a:endParaRPr>
          </a:p>
        </p:txBody>
      </p:sp>
      <p:sp>
        <p:nvSpPr>
          <p:cNvPr id="25" name="Прямоугольник 24">
            <a:hlinkClick r:id="rId4" action="ppaction://hlinksldjump"/>
          </p:cNvPr>
          <p:cNvSpPr/>
          <p:nvPr/>
        </p:nvSpPr>
        <p:spPr>
          <a:xfrm>
            <a:off x="785786" y="1142984"/>
            <a:ext cx="171553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7800" indent="-177800">
              <a:buAutoNum type="arabicPeriod"/>
            </a:pPr>
            <a:r>
              <a:rPr lang="ru-RU" sz="1400" b="1" dirty="0" smtClean="0">
                <a:solidFill>
                  <a:schemeClr val="bg1"/>
                </a:solidFill>
              </a:rPr>
              <a:t>Наши ориентиры</a:t>
            </a:r>
          </a:p>
        </p:txBody>
      </p:sp>
      <p:sp>
        <p:nvSpPr>
          <p:cNvPr id="26" name="Прямоугольник 25">
            <a:hlinkClick r:id="rId5" action="ppaction://hlinksldjump"/>
          </p:cNvPr>
          <p:cNvSpPr/>
          <p:nvPr/>
        </p:nvSpPr>
        <p:spPr>
          <a:xfrm>
            <a:off x="827877" y="1406711"/>
            <a:ext cx="18867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ru-RU" sz="1400" b="1" dirty="0" smtClean="0">
                <a:solidFill>
                  <a:schemeClr val="bg1"/>
                </a:solidFill>
              </a:rPr>
              <a:t>2. Команда педагогов</a:t>
            </a:r>
          </a:p>
        </p:txBody>
      </p:sp>
      <p:sp>
        <p:nvSpPr>
          <p:cNvPr id="27" name="Прямоугольник 26">
            <a:hlinkClick r:id="rId6" action="ppaction://hlinksldjump"/>
          </p:cNvPr>
          <p:cNvSpPr/>
          <p:nvPr/>
        </p:nvSpPr>
        <p:spPr>
          <a:xfrm>
            <a:off x="857224" y="1665075"/>
            <a:ext cx="281371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ru-RU" sz="1400" b="1" dirty="0" smtClean="0">
                <a:solidFill>
                  <a:schemeClr val="bg1"/>
                </a:solidFill>
              </a:rPr>
              <a:t>3. Начальное общее образование</a:t>
            </a:r>
          </a:p>
        </p:txBody>
      </p:sp>
      <p:sp>
        <p:nvSpPr>
          <p:cNvPr id="28" name="Прямоугольник 27">
            <a:hlinkClick r:id="rId7" action="ppaction://hlinksldjump"/>
          </p:cNvPr>
          <p:cNvSpPr/>
          <p:nvPr/>
        </p:nvSpPr>
        <p:spPr>
          <a:xfrm>
            <a:off x="911340" y="1928802"/>
            <a:ext cx="27319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ru-RU" sz="1400" b="1" dirty="0" smtClean="0">
                <a:solidFill>
                  <a:schemeClr val="bg1"/>
                </a:solidFill>
              </a:rPr>
              <a:t>4. Основное общее образование</a:t>
            </a:r>
          </a:p>
        </p:txBody>
      </p:sp>
      <p:sp>
        <p:nvSpPr>
          <p:cNvPr id="29" name="Прямоугольник 28">
            <a:hlinkClick r:id="rId8" action="ppaction://hlinksldjump"/>
          </p:cNvPr>
          <p:cNvSpPr/>
          <p:nvPr/>
        </p:nvSpPr>
        <p:spPr>
          <a:xfrm>
            <a:off x="928662" y="2214554"/>
            <a:ext cx="26284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ru-RU" sz="1400" b="1" dirty="0" smtClean="0">
                <a:solidFill>
                  <a:schemeClr val="bg1"/>
                </a:solidFill>
              </a:rPr>
              <a:t>5. Среднее общее образование</a:t>
            </a:r>
          </a:p>
        </p:txBody>
      </p:sp>
      <p:sp>
        <p:nvSpPr>
          <p:cNvPr id="31" name="Прямоугольник 30">
            <a:hlinkClick r:id="rId9" action="ppaction://hlinksldjump"/>
          </p:cNvPr>
          <p:cNvSpPr/>
          <p:nvPr/>
        </p:nvSpPr>
        <p:spPr>
          <a:xfrm>
            <a:off x="4143372" y="1214422"/>
            <a:ext cx="273651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7. Дополнительное образование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32" name="Прямоугольник 31">
            <a:hlinkClick r:id="rId10" action="ppaction://hlinksldjump"/>
          </p:cNvPr>
          <p:cNvSpPr/>
          <p:nvPr/>
        </p:nvSpPr>
        <p:spPr>
          <a:xfrm>
            <a:off x="4175782" y="1500174"/>
            <a:ext cx="24679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8. Ориентация на профессию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33" name="Прямоугольник 32">
            <a:hlinkClick r:id="rId11" action="ppaction://hlinksldjump"/>
          </p:cNvPr>
          <p:cNvSpPr/>
          <p:nvPr/>
        </p:nvSpPr>
        <p:spPr>
          <a:xfrm>
            <a:off x="4214810" y="1785926"/>
            <a:ext cx="22627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9. Воспитываем патриотов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34" name="Прямоугольник 33">
            <a:hlinkClick r:id="rId12" action="ppaction://hlinksldjump"/>
          </p:cNvPr>
          <p:cNvSpPr/>
          <p:nvPr/>
        </p:nvSpPr>
        <p:spPr>
          <a:xfrm>
            <a:off x="4229691" y="2071678"/>
            <a:ext cx="27462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10. Мир классного руководителя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35" name="Прямоугольник 34">
            <a:hlinkClick r:id="rId13" action="ppaction://hlinksldjump"/>
          </p:cNvPr>
          <p:cNvSpPr/>
          <p:nvPr/>
        </p:nvSpPr>
        <p:spPr>
          <a:xfrm>
            <a:off x="4253550" y="2357430"/>
            <a:ext cx="17472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11. Горячее питание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36" name="Прямоугольник 35">
            <a:hlinkClick r:id="rId14" action="ppaction://hlinksldjump"/>
          </p:cNvPr>
          <p:cNvSpPr/>
          <p:nvPr/>
        </p:nvSpPr>
        <p:spPr>
          <a:xfrm>
            <a:off x="4341326" y="2643182"/>
            <a:ext cx="223971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12. </a:t>
            </a:r>
            <a:r>
              <a:rPr lang="ru-RU" sz="1400" b="1" dirty="0" smtClean="0">
                <a:solidFill>
                  <a:schemeClr val="bg1"/>
                </a:solidFill>
              </a:rPr>
              <a:t>Перспективы развития</a:t>
            </a:r>
            <a:endParaRPr lang="ru-RU" sz="1400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5"/>
          <a:srcRect l="7401" t="9698" r="11184" b="12715"/>
          <a:stretch>
            <a:fillRect/>
          </a:stretch>
        </p:blipFill>
        <p:spPr bwMode="auto">
          <a:xfrm>
            <a:off x="3786182" y="3000372"/>
            <a:ext cx="357190" cy="259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6" cstate="print"/>
          <a:srcRect t="19574"/>
          <a:stretch>
            <a:fillRect/>
          </a:stretch>
        </p:blipFill>
        <p:spPr bwMode="auto">
          <a:xfrm>
            <a:off x="3399327" y="2987129"/>
            <a:ext cx="315417" cy="259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071803" y="2983611"/>
            <a:ext cx="276534" cy="276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0" name="TextBox 39">
            <a:hlinkClick r:id="rId18" action="ppaction://hlinksldjump"/>
          </p:cNvPr>
          <p:cNvSpPr txBox="1"/>
          <p:nvPr/>
        </p:nvSpPr>
        <p:spPr>
          <a:xfrm>
            <a:off x="6643702" y="3095952"/>
            <a:ext cx="1714512" cy="2616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solidFill>
                  <a:srgbClr val="66FFFF"/>
                </a:solidFill>
                <a:latin typeface="Times New Roman" pitchFamily="18" charset="0"/>
                <a:cs typeface="Times New Roman" pitchFamily="18" charset="0"/>
              </a:rPr>
              <a:t>Окончание  просмотра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Box 85"/>
          <p:cNvSpPr txBox="1"/>
          <p:nvPr/>
        </p:nvSpPr>
        <p:spPr>
          <a:xfrm>
            <a:off x="71406" y="642918"/>
            <a:ext cx="3857652" cy="3416320"/>
          </a:xfrm>
          <a:prstGeom prst="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0"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760000"/>
                </a:solidFill>
                <a:latin typeface="Monotype Corsiva" pitchFamily="66" charset="0"/>
              </a:rPr>
              <a:t>     </a:t>
            </a:r>
            <a:r>
              <a:rPr lang="ru-RU" dirty="0" smtClean="0">
                <a:latin typeface="Monotype Corsiva" pitchFamily="66" charset="0"/>
                <a:cs typeface="Times New Roman" pitchFamily="18" charset="0"/>
              </a:rPr>
              <a:t>Прошедший год оказался сложным и противоречивым: это и год Великой Победы и год борьбы с пандемией, а также год  активного внедрения дистанционных  форм обучения. Он ознаменовался новыми и серьёзными вызовами к образованию. Как школа с ними справилась?  </a:t>
            </a:r>
            <a:br>
              <a:rPr lang="ru-RU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dirty="0" smtClean="0">
                <a:latin typeface="Monotype Corsiva" pitchFamily="66" charset="0"/>
                <a:cs typeface="Times New Roman" pitchFamily="18" charset="0"/>
              </a:rPr>
              <a:t>     В этом отчёте мы предлагаем вашему вниманию ответ на этот вопрос. </a:t>
            </a:r>
          </a:p>
          <a:p>
            <a:r>
              <a:rPr lang="ru-RU" dirty="0" smtClean="0">
                <a:latin typeface="Monotype Corsiva" pitchFamily="66" charset="0"/>
                <a:cs typeface="Times New Roman" pitchFamily="18" charset="0"/>
              </a:rPr>
              <a:t>     Оценить результаты нашей работы мы предлагаем вам. Нам важно ваше мнение, рассуждения, выводы…</a:t>
            </a:r>
            <a:endParaRPr lang="ru-RU" dirty="0"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88" name="Rectangle 3"/>
          <p:cNvSpPr>
            <a:spLocks noChangeArrowheads="1"/>
          </p:cNvSpPr>
          <p:nvPr/>
        </p:nvSpPr>
        <p:spPr bwMode="auto">
          <a:xfrm>
            <a:off x="4000496" y="5493924"/>
            <a:ext cx="3214710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8A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Контакты: 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8A0000"/>
              </a:solidFill>
              <a:effectLst/>
              <a:latin typeface="Monotype Corsiva" pitchFamily="66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Тел.:   </a:t>
            </a:r>
            <a:r>
              <a:rPr lang="ru-RU" sz="1200" b="1" dirty="0" smtClean="0">
                <a:solidFill>
                  <a:srgbClr val="52512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8(496)546-59-48;   </a:t>
            </a:r>
            <a:r>
              <a:rPr lang="ru-RU" sz="1200" b="1" dirty="0">
                <a:solidFill>
                  <a:srgbClr val="52512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8(496) 546-74-43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</a:t>
            </a: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mail</a:t>
            </a: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en-US" sz="12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200" b="1" i="0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shk5peresvet@yandex.ru</a:t>
            </a:r>
            <a:endParaRPr lang="ru-RU" sz="1200" b="1" u="sng" dirty="0" smtClean="0">
              <a:solidFill>
                <a:srgbClr val="0000CC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сайт: </a:t>
            </a:r>
            <a:r>
              <a:rPr lang="en-US" sz="1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lang="en-US" sz="1200" b="1" dirty="0" smtClean="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shcool5peresvet.narod.ru</a:t>
            </a:r>
            <a:endParaRPr kumimoji="0" lang="ru-RU" sz="1200" b="1" strike="noStrike" cap="none" normalizeH="0" dirty="0" smtClean="0">
              <a:ln>
                <a:noFill/>
              </a:ln>
              <a:solidFill>
                <a:srgbClr val="0000CC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Адрес: 141320, МО,</a:t>
            </a:r>
            <a:r>
              <a:rPr lang="en-US" sz="1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Сергиево-Посадский г.о., г. Пересвет, ул. Советская, д.1</a:t>
            </a:r>
            <a:endParaRPr kumimoji="0" lang="en-US" sz="12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0" name="Рисунок 89" descr="DSC_0055.jpg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rcRect r="19743"/>
          <a:stretch>
            <a:fillRect/>
          </a:stretch>
        </p:blipFill>
        <p:spPr>
          <a:xfrm>
            <a:off x="71406" y="4143380"/>
            <a:ext cx="2203593" cy="260406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42844" y="71414"/>
            <a:ext cx="28937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Наши ориентиры</a:t>
            </a:r>
            <a:endParaRPr lang="ru-RU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TextBox 9">
            <a:hlinkClick r:id="rId4"/>
          </p:cNvPr>
          <p:cNvSpPr txBox="1"/>
          <p:nvPr/>
        </p:nvSpPr>
        <p:spPr>
          <a:xfrm>
            <a:off x="928662" y="6448032"/>
            <a:ext cx="1785950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dist="38100" dir="4200000" sx="101000" sy="101000" algn="tl" rotWithShape="0">
              <a:srgbClr val="A400A4"/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Директор </a:t>
            </a:r>
          </a:p>
          <a:p>
            <a:pPr algn="ctr"/>
            <a:r>
              <a:rPr lang="ru-RU" sz="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Березина Ирина Васильевна 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4071934" y="428604"/>
          <a:ext cx="4786346" cy="4873752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1071570"/>
                <a:gridCol w="1214446"/>
                <a:gridCol w="1285884"/>
                <a:gridCol w="1214446"/>
              </a:tblGrid>
              <a:tr h="44290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1000" b="1" kern="1200" dirty="0" smtClean="0"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фактор</a:t>
                      </a:r>
                      <a:endParaRPr lang="ru-RU" sz="1000" b="1" i="0" kern="1200" dirty="0" smtClean="0"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вызов к школьному образованию</a:t>
                      </a:r>
                      <a:endParaRPr lang="ru-RU" sz="1000" b="1" i="0" kern="1200" dirty="0" smtClean="0"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проблема</a:t>
                      </a:r>
                      <a:endParaRPr lang="ru-RU" sz="1000" b="1" i="0" kern="1200" dirty="0" smtClean="0"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как решаем</a:t>
                      </a:r>
                      <a:endParaRPr lang="ru-RU" sz="1000" b="1" i="0" kern="1200" dirty="0" smtClean="0"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76401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900" b="1" kern="1200" dirty="0" smtClean="0">
                          <a:solidFill>
                            <a:srgbClr val="660033"/>
                          </a:solidFill>
                        </a:rPr>
                        <a:t>информатизация общества</a:t>
                      </a:r>
                      <a:endParaRPr lang="ru-RU" sz="900" b="1" kern="1200" dirty="0" smtClean="0">
                        <a:solidFill>
                          <a:srgbClr val="660033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900" b="1" kern="1200" dirty="0" smtClean="0">
                          <a:solidFill>
                            <a:srgbClr val="003B3A"/>
                          </a:solidFill>
                        </a:rPr>
                        <a:t>образовательный запрос на информационно-технологическую грамотность</a:t>
                      </a:r>
                      <a:endParaRPr lang="ru-RU" sz="900" b="1" kern="1200" dirty="0" smtClean="0">
                        <a:solidFill>
                          <a:srgbClr val="003B3A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>
                          <a:solidFill>
                            <a:srgbClr val="960000"/>
                          </a:solidFill>
                          <a:effectLst/>
                        </a:rPr>
                        <a:t>Практико-ориентированное обучение на высокотехнологичной базе</a:t>
                      </a:r>
                      <a:endParaRPr lang="ru-RU" sz="900" b="1" i="0" kern="1200" dirty="0" smtClean="0">
                        <a:solidFill>
                          <a:srgbClr val="96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>
                          <a:solidFill>
                            <a:srgbClr val="3E4D1F"/>
                          </a:solidFill>
                          <a:effectLst/>
                        </a:rPr>
                        <a:t>сотрудничество с вузами, предприятиями,</a:t>
                      </a:r>
                      <a:r>
                        <a:rPr lang="ru-RU" sz="900" b="1" kern="1200" baseline="0" dirty="0" smtClean="0">
                          <a:solidFill>
                            <a:srgbClr val="3E4D1F"/>
                          </a:solidFill>
                          <a:effectLst/>
                        </a:rPr>
                        <a:t> образовательными центрами</a:t>
                      </a:r>
                      <a:br>
                        <a:rPr lang="ru-RU" sz="900" b="1" kern="1200" baseline="0" dirty="0" smtClean="0">
                          <a:solidFill>
                            <a:srgbClr val="3E4D1F"/>
                          </a:solidFill>
                          <a:effectLst/>
                        </a:rPr>
                      </a:br>
                      <a:endParaRPr lang="ru-RU" sz="900" b="1" i="0" kern="1200" dirty="0" smtClean="0">
                        <a:solidFill>
                          <a:srgbClr val="3E4D1F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</a:tr>
              <a:tr h="137521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900" b="1" kern="1200" dirty="0" smtClean="0">
                          <a:solidFill>
                            <a:srgbClr val="660033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высокотехнологичные промышленные предприятия</a:t>
                      </a:r>
                    </a:p>
                  </a:txBody>
                  <a:tcPr marL="68580" marR="68580" marT="0" marB="0" anchor="ctr" anchorCtr="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900" b="1" kern="1200" dirty="0" smtClean="0">
                          <a:solidFill>
                            <a:srgbClr val="003B3A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образовательный запрос на наукоёмкое образование технической направленности</a:t>
                      </a:r>
                    </a:p>
                  </a:txBody>
                  <a:tcPr marL="68580" marR="68580" marT="0" marB="0" anchor="ctr" anchorCtr="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i="0" kern="1200" dirty="0" smtClean="0">
                          <a:solidFill>
                            <a:srgbClr val="96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формы взаимодействия школы и предприятия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i="0" kern="1200" dirty="0" smtClean="0">
                          <a:solidFill>
                            <a:srgbClr val="3E4D1F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проведение лабораторных и практических работ на базе предприятий;</a:t>
                      </a:r>
                      <a:br>
                        <a:rPr lang="ru-RU" sz="900" b="1" i="0" kern="1200" dirty="0" smtClean="0">
                          <a:solidFill>
                            <a:srgbClr val="3E4D1F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lang="ru-RU" sz="900" b="1" i="0" kern="1200" dirty="0" smtClean="0">
                          <a:solidFill>
                            <a:srgbClr val="3E4D1F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r>
                        <a:rPr lang="ru-RU" sz="900" b="1" i="0" kern="1200" baseline="0" dirty="0" smtClean="0">
                          <a:solidFill>
                            <a:srgbClr val="3E4D1F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900" b="1" i="0" kern="1200" dirty="0" smtClean="0">
                          <a:solidFill>
                            <a:srgbClr val="3E4D1F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сопровождение проектов  и практических экспериментов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108052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>
                          <a:solidFill>
                            <a:srgbClr val="660033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вузы, готовящие специалистов, для местных высокотехнологичных предприятий</a:t>
                      </a:r>
                    </a:p>
                  </a:txBody>
                  <a:tcPr marL="68580" marR="68580" marT="0" marB="0" anchor="ctr" anchorCtr="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>
                          <a:solidFill>
                            <a:srgbClr val="003B3A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востребованность качественного образования выпускников школы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i="0" kern="1200" dirty="0" smtClean="0">
                          <a:solidFill>
                            <a:srgbClr val="96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нестабильный рейтинг отдельных предметов и образовательных услуг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900" b="1" kern="1200" dirty="0" smtClean="0">
                          <a:solidFill>
                            <a:srgbClr val="3E4D1F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модели системы профессионального роста учителя «Дом,</a:t>
                      </a:r>
                      <a:r>
                        <a:rPr lang="ru-RU" sz="900" b="1" kern="1200" baseline="0" dirty="0" smtClean="0">
                          <a:solidFill>
                            <a:srgbClr val="3E4D1F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который построили МЫ!» </a:t>
                      </a:r>
                      <a:br>
                        <a:rPr lang="ru-RU" sz="900" b="1" kern="1200" baseline="0" dirty="0" smtClean="0">
                          <a:solidFill>
                            <a:srgbClr val="3E4D1F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endParaRPr lang="ru-RU" sz="900" b="1" kern="1200" dirty="0" smtClean="0">
                        <a:solidFill>
                          <a:srgbClr val="3E4D1F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</a:tr>
              <a:tr h="76401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>
                          <a:solidFill>
                            <a:srgbClr val="660033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дистанционные формы: обучения, информирования, общения</a:t>
                      </a:r>
                    </a:p>
                  </a:txBody>
                  <a:tcPr marL="68580" marR="68580" marT="0" marB="0" anchor="ctr" anchorCtr="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>
                          <a:solidFill>
                            <a:srgbClr val="003B3A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жизненно необходимо современному человеку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i="0" kern="1200" dirty="0" smtClean="0">
                          <a:solidFill>
                            <a:srgbClr val="96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психологическая неготовность всех участников образовательного процесса</a:t>
                      </a:r>
                      <a:br>
                        <a:rPr lang="ru-RU" sz="900" b="1" i="0" kern="1200" dirty="0" smtClean="0">
                          <a:solidFill>
                            <a:srgbClr val="96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</a:br>
                      <a:endParaRPr lang="ru-RU" sz="900" b="1" i="0" kern="1200" dirty="0" smtClean="0">
                        <a:solidFill>
                          <a:srgbClr val="96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i="0" kern="1200" dirty="0" smtClean="0">
                          <a:solidFill>
                            <a:srgbClr val="3E4D1F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разработка и внедрение программы психологической готовности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4071934" y="142852"/>
            <a:ext cx="4786346" cy="276999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200" b="1" dirty="0" smtClean="0"/>
              <a:t>Социальные факторы влияния</a:t>
            </a:r>
            <a:endParaRPr lang="ru-RU" sz="1200" b="1" dirty="0"/>
          </a:p>
        </p:txBody>
      </p:sp>
      <p:pic>
        <p:nvPicPr>
          <p:cNvPr id="19457" name="Picture 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58214" y="6251274"/>
            <a:ext cx="714380" cy="5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4-конечная звезда 16"/>
          <p:cNvSpPr/>
          <p:nvPr/>
        </p:nvSpPr>
        <p:spPr>
          <a:xfrm>
            <a:off x="2500298" y="6000768"/>
            <a:ext cx="285752" cy="428628"/>
          </a:xfrm>
          <a:prstGeom prst="star4">
            <a:avLst/>
          </a:prstGeom>
          <a:solidFill>
            <a:srgbClr val="FFCCFF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2" name="Рисунок 21" descr="5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8515380" y="5929330"/>
            <a:ext cx="342900" cy="3429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1357298"/>
            <a:ext cx="3786214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/>
            <a:r>
              <a:rPr lang="ru-RU" sz="800" b="1" dirty="0" smtClean="0">
                <a:solidFill>
                  <a:srgbClr val="8E0000"/>
                </a:solidFill>
              </a:rPr>
              <a:t>Что делаем?</a:t>
            </a:r>
          </a:p>
          <a:p>
            <a:pPr marL="180975" indent="-180975">
              <a:buAutoNum type="arabicPeriod"/>
            </a:pPr>
            <a:r>
              <a:rPr lang="ru-RU" sz="800" dirty="0" smtClean="0">
                <a:solidFill>
                  <a:srgbClr val="002496"/>
                </a:solidFill>
              </a:rPr>
              <a:t>Изучаем свои профессиональные затруднения</a:t>
            </a:r>
          </a:p>
          <a:p>
            <a:pPr marL="180975" indent="-180975">
              <a:buAutoNum type="arabicPeriod"/>
            </a:pPr>
            <a:r>
              <a:rPr lang="ru-RU" sz="800" dirty="0" smtClean="0">
                <a:solidFill>
                  <a:srgbClr val="002496"/>
                </a:solidFill>
              </a:rPr>
              <a:t>Пытаемся учиться не тому, что не знаем, а тому, что должны знать</a:t>
            </a:r>
          </a:p>
          <a:p>
            <a:pPr marL="180975" indent="-180975">
              <a:buAutoNum type="arabicPeriod"/>
            </a:pPr>
            <a:r>
              <a:rPr lang="ru-RU" sz="800" dirty="0" smtClean="0">
                <a:solidFill>
                  <a:srgbClr val="002496"/>
                </a:solidFill>
              </a:rPr>
              <a:t>Персонифицированный план непрерывного повышения квалификации</a:t>
            </a:r>
          </a:p>
          <a:p>
            <a:pPr marL="180975" indent="-180975">
              <a:buAutoNum type="arabicPeriod"/>
            </a:pPr>
            <a:r>
              <a:rPr lang="ru-RU" sz="800" dirty="0" smtClean="0">
                <a:solidFill>
                  <a:srgbClr val="002496"/>
                </a:solidFill>
              </a:rPr>
              <a:t>Освоение системы электронного обучения</a:t>
            </a:r>
          </a:p>
          <a:p>
            <a:pPr marL="180975" indent="-180975">
              <a:buAutoNum type="arabicPeriod"/>
            </a:pPr>
            <a:r>
              <a:rPr lang="ru-RU" sz="800" dirty="0" smtClean="0">
                <a:solidFill>
                  <a:srgbClr val="002496"/>
                </a:solidFill>
              </a:rPr>
              <a:t>Использование сетевых электронных ресурсов для учителей и учащихся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1538" y="785794"/>
            <a:ext cx="735811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FF0000"/>
                </a:solidFill>
              </a:rPr>
              <a:t>«Учитель будущего»</a:t>
            </a:r>
            <a:r>
              <a:rPr lang="ru-RU" sz="1600" b="1" dirty="0" smtClean="0">
                <a:solidFill>
                  <a:srgbClr val="0000FF"/>
                </a:solidFill>
              </a:rPr>
              <a:t/>
            </a:r>
            <a:br>
              <a:rPr lang="ru-RU" sz="1600" b="1" dirty="0" smtClean="0">
                <a:solidFill>
                  <a:srgbClr val="0000FF"/>
                </a:solidFill>
              </a:rPr>
            </a:br>
            <a:r>
              <a:rPr lang="ru-RU" sz="1400" b="1" dirty="0" smtClean="0">
                <a:solidFill>
                  <a:srgbClr val="0000FF"/>
                </a:solidFill>
                <a:hlinkClick r:id="rId2"/>
              </a:rPr>
              <a:t>Реализуемая модель профессионального роста учителя «Дом, который построили МЫ!» 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282" y="3143248"/>
            <a:ext cx="3786214" cy="90794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tIns="0" rtlCol="0">
            <a:spAutoFit/>
          </a:bodyPr>
          <a:lstStyle/>
          <a:p>
            <a:pPr marL="342900" indent="-342900"/>
            <a:r>
              <a:rPr lang="ru-RU" sz="800" b="1" dirty="0" smtClean="0">
                <a:solidFill>
                  <a:srgbClr val="8E0000"/>
                </a:solidFill>
              </a:rPr>
              <a:t>Инструменты</a:t>
            </a:r>
          </a:p>
          <a:p>
            <a:pPr marL="266700" indent="-266700">
              <a:buAutoNum type="arabicPeriod"/>
            </a:pPr>
            <a:r>
              <a:rPr lang="en-US" sz="800" dirty="0" smtClean="0">
                <a:solidFill>
                  <a:srgbClr val="002496"/>
                </a:solidFill>
              </a:rPr>
              <a:t>IT-</a:t>
            </a:r>
            <a:r>
              <a:rPr lang="ru-RU" sz="800" dirty="0" smtClean="0">
                <a:solidFill>
                  <a:srgbClr val="002496"/>
                </a:solidFill>
              </a:rPr>
              <a:t>инфраструктура образовательного процесса</a:t>
            </a:r>
          </a:p>
          <a:p>
            <a:pPr marL="266700" indent="-266700">
              <a:buAutoNum type="arabicPeriod"/>
            </a:pPr>
            <a:r>
              <a:rPr lang="ru-RU" sz="800" dirty="0" smtClean="0">
                <a:solidFill>
                  <a:srgbClr val="002496"/>
                </a:solidFill>
              </a:rPr>
              <a:t>Взаимообмен опытом. Годичный семинар «Стол находок», мастер- классы,    </a:t>
            </a:r>
            <a:r>
              <a:rPr lang="ru-RU" sz="800" dirty="0" err="1" smtClean="0">
                <a:solidFill>
                  <a:srgbClr val="002496"/>
                </a:solidFill>
              </a:rPr>
              <a:t>взаимопосещение</a:t>
            </a:r>
            <a:r>
              <a:rPr lang="ru-RU" sz="800" dirty="0" smtClean="0">
                <a:solidFill>
                  <a:srgbClr val="002496"/>
                </a:solidFill>
              </a:rPr>
              <a:t> мероприятий,  дистанционные формы обмена мнениями</a:t>
            </a:r>
          </a:p>
          <a:p>
            <a:pPr marL="266700" indent="-266700">
              <a:buAutoNum type="arabicPeriod"/>
            </a:pPr>
            <a:r>
              <a:rPr lang="ru-RU" sz="800" dirty="0" smtClean="0">
                <a:solidFill>
                  <a:srgbClr val="002496"/>
                </a:solidFill>
              </a:rPr>
              <a:t>Система мотивации (материальная и нематериальная, в т.ч. через введение соответствующих показателей в эффективный контракт.</a:t>
            </a:r>
          </a:p>
        </p:txBody>
      </p:sp>
      <p:pic>
        <p:nvPicPr>
          <p:cNvPr id="11" name="Рисунок 10" descr="IMG_20160825_1311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0669" y="5822173"/>
            <a:ext cx="1023943" cy="767957"/>
          </a:xfrm>
          <a:prstGeom prst="rect">
            <a:avLst/>
          </a:prstGeom>
          <a:effectLst/>
        </p:spPr>
      </p:pic>
      <p:sp>
        <p:nvSpPr>
          <p:cNvPr id="13" name="TextBox 12"/>
          <p:cNvSpPr txBox="1"/>
          <p:nvPr/>
        </p:nvSpPr>
        <p:spPr>
          <a:xfrm>
            <a:off x="214282" y="4143380"/>
            <a:ext cx="3786214" cy="1246495"/>
          </a:xfrm>
          <a:prstGeom prst="rect">
            <a:avLst/>
          </a:prstGeom>
          <a:solidFill>
            <a:srgbClr val="DDFFEE"/>
          </a:solidFill>
        </p:spPr>
        <p:txBody>
          <a:bodyPr wrap="square" tIns="0" rtlCol="0">
            <a:spAutoFit/>
          </a:bodyPr>
          <a:lstStyle/>
          <a:p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Аттестовано: на высшую квалификационную категорию   </a:t>
            </a:r>
            <a:r>
              <a:rPr lang="ru-RU" sz="1000" b="1" dirty="0" smtClean="0">
                <a:solidFill>
                  <a:srgbClr val="860000"/>
                </a:solidFill>
                <a:latin typeface="Times New Roman" pitchFamily="18" charset="0"/>
                <a:cs typeface="Times New Roman" pitchFamily="18" charset="0"/>
              </a:rPr>
              <a:t>20 %</a:t>
            </a:r>
            <a:endParaRPr lang="ru-RU" sz="800" b="1" dirty="0" smtClean="0">
              <a:solidFill>
                <a:srgbClr val="001A6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                           на первую квалификационную категорию   </a:t>
            </a:r>
            <a:r>
              <a:rPr lang="ru-RU" sz="1000" b="1" dirty="0" smtClean="0">
                <a:solidFill>
                  <a:srgbClr val="860000"/>
                </a:solidFill>
                <a:latin typeface="Times New Roman" pitchFamily="18" charset="0"/>
                <a:cs typeface="Times New Roman" pitchFamily="18" charset="0"/>
              </a:rPr>
              <a:t>10 % </a:t>
            </a:r>
          </a:p>
          <a:p>
            <a:r>
              <a:rPr lang="ru-RU" sz="1000" b="1" dirty="0" smtClean="0">
                <a:solidFill>
                  <a:srgbClr val="860000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</a:p>
          <a:p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Проведено  </a:t>
            </a:r>
            <a:r>
              <a:rPr lang="ru-RU" sz="1000" b="1" dirty="0" smtClean="0">
                <a:solidFill>
                  <a:srgbClr val="860000"/>
                </a:solidFill>
                <a:latin typeface="Times New Roman" pitchFamily="18" charset="0"/>
                <a:cs typeface="Times New Roman" pitchFamily="18" charset="0"/>
              </a:rPr>
              <a:t>47 </a:t>
            </a:r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открытых уроков: 9 на региональном уровне</a:t>
            </a:r>
          </a:p>
          <a:p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1000" b="1" dirty="0" smtClean="0">
                <a:solidFill>
                  <a:srgbClr val="86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" b="1" dirty="0" err="1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взаимопосещение</a:t>
            </a:r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 уроков школ микрорайона ;</a:t>
            </a:r>
          </a:p>
          <a:p>
            <a:endParaRPr lang="ru-RU" sz="800" b="1" dirty="0" smtClean="0">
              <a:solidFill>
                <a:srgbClr val="001A6C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Прошли курсы повышения квалификации </a:t>
            </a:r>
            <a:r>
              <a:rPr lang="ru-RU" sz="1000" b="1" dirty="0" smtClean="0">
                <a:solidFill>
                  <a:srgbClr val="860000"/>
                </a:solidFill>
                <a:latin typeface="Times New Roman" pitchFamily="18" charset="0"/>
                <a:cs typeface="Times New Roman" pitchFamily="18" charset="0"/>
              </a:rPr>
              <a:t>98%</a:t>
            </a:r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 учителей</a:t>
            </a:r>
            <a:b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из них </a:t>
            </a:r>
            <a:r>
              <a:rPr lang="ru-RU" sz="1000" b="1" dirty="0" smtClean="0">
                <a:solidFill>
                  <a:srgbClr val="860000"/>
                </a:solidFill>
                <a:latin typeface="Times New Roman" pitchFamily="18" charset="0"/>
                <a:cs typeface="Times New Roman" pitchFamily="18" charset="0"/>
              </a:rPr>
              <a:t>32% </a:t>
            </a:r>
            <a:r>
              <a:rPr lang="ru-RU" sz="800" b="1" dirty="0" smtClean="0">
                <a:solidFill>
                  <a:srgbClr val="001A6C"/>
                </a:solidFill>
                <a:latin typeface="Times New Roman" pitchFamily="18" charset="0"/>
                <a:cs typeface="Times New Roman" pitchFamily="18" charset="0"/>
              </a:rPr>
              <a:t>- дистанционно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4282" y="5499572"/>
            <a:ext cx="3714776" cy="21544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800" b="1" dirty="0" smtClean="0"/>
              <a:t>Обмен опытом, </a:t>
            </a:r>
            <a:r>
              <a:rPr lang="ru-RU" sz="800" b="1" dirty="0" err="1" smtClean="0"/>
              <a:t>взаимопосещения</a:t>
            </a:r>
            <a:r>
              <a:rPr lang="ru-RU" sz="800" b="1" dirty="0" smtClean="0"/>
              <a:t>, открытые уроки, </a:t>
            </a:r>
            <a:r>
              <a:rPr lang="ru-RU" sz="800" b="1" dirty="0" err="1" smtClean="0"/>
              <a:t>он-лайн</a:t>
            </a:r>
            <a:r>
              <a:rPr lang="ru-RU" sz="800" b="1" dirty="0" smtClean="0"/>
              <a:t> занятия</a:t>
            </a:r>
            <a:endParaRPr lang="ru-RU" sz="800" b="1" dirty="0"/>
          </a:p>
        </p:txBody>
      </p:sp>
      <p:pic>
        <p:nvPicPr>
          <p:cNvPr id="17" name="Рисунок 16" descr="IMG-20200928-WA00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488" y="5822173"/>
            <a:ext cx="1071570" cy="803678"/>
          </a:xfrm>
          <a:prstGeom prst="rect">
            <a:avLst/>
          </a:prstGeom>
          <a:effectLst/>
        </p:spPr>
      </p:pic>
      <p:pic>
        <p:nvPicPr>
          <p:cNvPr id="18" name="Рисунок 17" descr="5.png"/>
          <p:cNvPicPr>
            <a:picLocks noChangeAspect="1"/>
          </p:cNvPicPr>
          <p:nvPr/>
        </p:nvPicPr>
        <p:blipFill>
          <a:blip r:embed="rId5" cstate="print"/>
          <a:srcRect l="13282" t="9702" r="14843" b="16650"/>
          <a:stretch>
            <a:fillRect/>
          </a:stretch>
        </p:blipFill>
        <p:spPr>
          <a:xfrm>
            <a:off x="214282" y="5831491"/>
            <a:ext cx="1357322" cy="781935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142844" y="71414"/>
            <a:ext cx="32363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Команда педагогов</a:t>
            </a:r>
            <a:endParaRPr lang="ru-RU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643438" y="214290"/>
            <a:ext cx="41433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200" b="1" i="1" dirty="0" smtClean="0">
                <a:solidFill>
                  <a:srgbClr val="AC0000"/>
                </a:solidFill>
              </a:rPr>
              <a:t>Стратегическое развитие школы предполагает командное управление образовательным процессом</a:t>
            </a:r>
            <a:endParaRPr lang="ru-RU" sz="1200" b="1" i="1" dirty="0">
              <a:solidFill>
                <a:srgbClr val="AC0000"/>
              </a:solidFill>
            </a:endParaRPr>
          </a:p>
        </p:txBody>
      </p:sp>
      <p:graphicFrame>
        <p:nvGraphicFramePr>
          <p:cNvPr id="21" name="Диаграмма 20"/>
          <p:cNvGraphicFramePr/>
          <p:nvPr/>
        </p:nvGraphicFramePr>
        <p:xfrm>
          <a:off x="4286248" y="3429000"/>
          <a:ext cx="4572032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214282" y="2240813"/>
            <a:ext cx="3786214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/>
            <a:r>
              <a:rPr lang="ru-RU" sz="800" b="1" dirty="0" smtClean="0">
                <a:solidFill>
                  <a:srgbClr val="8E0000"/>
                </a:solidFill>
              </a:rPr>
              <a:t>Как делаем?</a:t>
            </a:r>
          </a:p>
          <a:p>
            <a:pPr marL="180975" indent="-180975">
              <a:buAutoNum type="arabicPeriod"/>
            </a:pPr>
            <a:r>
              <a:rPr lang="ru-RU" sz="800" dirty="0" smtClean="0">
                <a:solidFill>
                  <a:srgbClr val="002496"/>
                </a:solidFill>
              </a:rPr>
              <a:t>Оценка компетенций  (внешняя / внутренняя).</a:t>
            </a:r>
          </a:p>
          <a:p>
            <a:pPr marL="180975" indent="-180975">
              <a:buAutoNum type="arabicPeriod"/>
            </a:pPr>
            <a:r>
              <a:rPr lang="ru-RU" sz="800" dirty="0" smtClean="0">
                <a:solidFill>
                  <a:srgbClr val="002496"/>
                </a:solidFill>
              </a:rPr>
              <a:t>Совершенствование компетенций.</a:t>
            </a:r>
          </a:p>
          <a:p>
            <a:pPr marL="180975" indent="-180975">
              <a:buAutoNum type="arabicPeriod"/>
            </a:pPr>
            <a:r>
              <a:rPr lang="ru-RU" sz="800" dirty="0" smtClean="0">
                <a:solidFill>
                  <a:srgbClr val="002496"/>
                </a:solidFill>
              </a:rPr>
              <a:t>Построение управленческой культуры: саморазвитие,  </a:t>
            </a:r>
            <a:r>
              <a:rPr lang="ru-RU" sz="800" dirty="0" err="1" smtClean="0">
                <a:solidFill>
                  <a:srgbClr val="002496"/>
                </a:solidFill>
              </a:rPr>
              <a:t>командность</a:t>
            </a:r>
            <a:r>
              <a:rPr lang="ru-RU" sz="800" dirty="0" smtClean="0">
                <a:solidFill>
                  <a:srgbClr val="002496"/>
                </a:solidFill>
              </a:rPr>
              <a:t>, открытость, </a:t>
            </a:r>
            <a:r>
              <a:rPr lang="ru-RU" sz="800" dirty="0" err="1" smtClean="0">
                <a:solidFill>
                  <a:srgbClr val="002496"/>
                </a:solidFill>
              </a:rPr>
              <a:t>инновационность</a:t>
            </a:r>
            <a:r>
              <a:rPr lang="ru-RU" sz="800" dirty="0" smtClean="0">
                <a:solidFill>
                  <a:srgbClr val="002496"/>
                </a:solidFill>
              </a:rPr>
              <a:t>, </a:t>
            </a:r>
            <a:r>
              <a:rPr lang="ru-RU" sz="800" dirty="0" err="1" smtClean="0">
                <a:solidFill>
                  <a:srgbClr val="002496"/>
                </a:solidFill>
              </a:rPr>
              <a:t>креативность</a:t>
            </a:r>
            <a:r>
              <a:rPr lang="ru-RU" sz="800" dirty="0" smtClean="0">
                <a:solidFill>
                  <a:srgbClr val="002496"/>
                </a:solidFill>
              </a:rPr>
              <a:t>, </a:t>
            </a:r>
            <a:br>
              <a:rPr lang="ru-RU" sz="800" dirty="0" smtClean="0">
                <a:solidFill>
                  <a:srgbClr val="002496"/>
                </a:solidFill>
              </a:rPr>
            </a:br>
            <a:r>
              <a:rPr lang="ru-RU" sz="800" dirty="0" smtClean="0">
                <a:solidFill>
                  <a:srgbClr val="002496"/>
                </a:solidFill>
              </a:rPr>
              <a:t>результативность.</a:t>
            </a:r>
          </a:p>
        </p:txBody>
      </p:sp>
      <p:pic>
        <p:nvPicPr>
          <p:cNvPr id="23" name="Рисунок 22" descr="Российсская электронная школа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9190" y="1714487"/>
            <a:ext cx="928694" cy="453328"/>
          </a:xfrm>
          <a:prstGeom prst="rect">
            <a:avLst/>
          </a:prstGeom>
          <a:ln>
            <a:solidFill>
              <a:srgbClr val="0088B8"/>
            </a:solidFill>
          </a:ln>
        </p:spPr>
      </p:pic>
      <p:pic>
        <p:nvPicPr>
          <p:cNvPr id="24" name="Рисунок 23" descr="я класс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929322" y="1714487"/>
            <a:ext cx="785818" cy="436894"/>
          </a:xfrm>
          <a:prstGeom prst="rect">
            <a:avLst/>
          </a:prstGeom>
          <a:ln>
            <a:solidFill>
              <a:srgbClr val="0088B8"/>
            </a:solidFill>
          </a:ln>
        </p:spPr>
      </p:pic>
      <p:pic>
        <p:nvPicPr>
          <p:cNvPr id="25" name="Рисунок 24" descr="фоксфорд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765742" y="1714487"/>
            <a:ext cx="806654" cy="421477"/>
          </a:xfrm>
          <a:prstGeom prst="rect">
            <a:avLst/>
          </a:prstGeom>
          <a:ln>
            <a:solidFill>
              <a:srgbClr val="0088B8"/>
            </a:solidFill>
          </a:ln>
        </p:spPr>
      </p:pic>
      <p:pic>
        <p:nvPicPr>
          <p:cNvPr id="26" name="Рисунок 25" descr="коллекция цифровых ресурсов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643834" y="1714488"/>
            <a:ext cx="1357322" cy="417638"/>
          </a:xfrm>
          <a:prstGeom prst="rect">
            <a:avLst/>
          </a:prstGeom>
          <a:ln>
            <a:solidFill>
              <a:srgbClr val="0088B8"/>
            </a:solidFill>
          </a:ln>
        </p:spPr>
      </p:pic>
      <p:pic>
        <p:nvPicPr>
          <p:cNvPr id="27" name="Рисунок 26" descr="домашнее задание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57686" y="1714487"/>
            <a:ext cx="500066" cy="500066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4286248" y="1357298"/>
            <a:ext cx="4714908" cy="246221"/>
          </a:xfrm>
          <a:prstGeom prst="rect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ru-RU" sz="1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данных платформах освоили электронное обучение – 100% учителей</a:t>
            </a:r>
          </a:p>
        </p:txBody>
      </p:sp>
      <p:graphicFrame>
        <p:nvGraphicFramePr>
          <p:cNvPr id="29" name="Диаграмма 28"/>
          <p:cNvGraphicFramePr/>
          <p:nvPr/>
        </p:nvGraphicFramePr>
        <p:xfrm>
          <a:off x="4500562" y="5214926"/>
          <a:ext cx="3429024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4357686" y="2357430"/>
            <a:ext cx="4643470" cy="246221"/>
          </a:xfrm>
          <a:prstGeom prst="rect">
            <a:avLst/>
          </a:prstGeom>
          <a:solidFill>
            <a:srgbClr val="E7A3FF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Переход на дистанционное обучение</a:t>
            </a:r>
            <a:endParaRPr lang="ru-RU" sz="1000" b="1" dirty="0">
              <a:solidFill>
                <a:srgbClr val="00206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357686" y="2740879"/>
            <a:ext cx="4357718" cy="738664"/>
          </a:xfrm>
          <a:prstGeom prst="rect">
            <a:avLst/>
          </a:prstGeom>
          <a:solidFill>
            <a:srgbClr val="FEF6F0"/>
          </a:solidFill>
        </p:spPr>
        <p:txBody>
          <a:bodyPr wrap="square" rtlCol="0">
            <a:spAutoFit/>
          </a:bodyPr>
          <a:lstStyle/>
          <a:p>
            <a:r>
              <a:rPr lang="ru-RU" sz="1050" b="1" dirty="0" smtClean="0">
                <a:solidFill>
                  <a:srgbClr val="002060"/>
                </a:solidFill>
              </a:rPr>
              <a:t>02.04.2020  </a:t>
            </a:r>
            <a:r>
              <a:rPr lang="ru-RU" sz="1050" b="1" dirty="0" err="1" smtClean="0">
                <a:solidFill>
                  <a:srgbClr val="860000"/>
                </a:solidFill>
                <a:latin typeface="Times New Roman" pitchFamily="18" charset="0"/>
                <a:cs typeface="Times New Roman" pitchFamily="18" charset="0"/>
              </a:rPr>
              <a:t>он-лайн</a:t>
            </a:r>
            <a:r>
              <a:rPr lang="ru-RU" sz="1050" b="1" dirty="0" smtClean="0">
                <a:solidFill>
                  <a:srgbClr val="860000"/>
                </a:solidFill>
                <a:latin typeface="Times New Roman" pitchFamily="18" charset="0"/>
                <a:cs typeface="Times New Roman" pitchFamily="18" charset="0"/>
              </a:rPr>
              <a:t> семинар </a:t>
            </a:r>
            <a:r>
              <a:rPr lang="ru-RU" sz="1050" b="1" dirty="0" smtClean="0">
                <a:solidFill>
                  <a:srgbClr val="002060"/>
                </a:solidFill>
              </a:rPr>
              <a:t>«Формы дистанционного образования»</a:t>
            </a:r>
          </a:p>
          <a:p>
            <a:r>
              <a:rPr lang="ru-RU" sz="1050" b="1" dirty="0" smtClean="0">
                <a:solidFill>
                  <a:srgbClr val="002060"/>
                </a:solidFill>
              </a:rPr>
              <a:t>03.04.2020  </a:t>
            </a:r>
            <a:r>
              <a:rPr lang="ru-RU" sz="1050" b="1" dirty="0" err="1" smtClean="0">
                <a:solidFill>
                  <a:srgbClr val="860000"/>
                </a:solidFill>
                <a:latin typeface="Times New Roman" pitchFamily="18" charset="0"/>
                <a:cs typeface="Times New Roman" pitchFamily="18" charset="0"/>
              </a:rPr>
              <a:t>он-лайн</a:t>
            </a:r>
            <a:r>
              <a:rPr lang="ru-RU" sz="1050" b="1" dirty="0" smtClean="0">
                <a:solidFill>
                  <a:srgbClr val="860000"/>
                </a:solidFill>
                <a:latin typeface="Times New Roman" pitchFamily="18" charset="0"/>
                <a:cs typeface="Times New Roman" pitchFamily="18" charset="0"/>
              </a:rPr>
              <a:t> педсовет </a:t>
            </a:r>
            <a:r>
              <a:rPr lang="ru-RU" sz="1050" b="1" dirty="0" smtClean="0">
                <a:solidFill>
                  <a:srgbClr val="002060"/>
                </a:solidFill>
              </a:rPr>
              <a:t>«Переход школы на дистанционное </a:t>
            </a:r>
            <a:r>
              <a:rPr lang="ru-RU" sz="1050" b="1" dirty="0" smtClean="0">
                <a:solidFill>
                  <a:srgbClr val="002060"/>
                </a:solidFill>
              </a:rPr>
              <a:t>и</a:t>
            </a:r>
            <a:br>
              <a:rPr lang="ru-RU" sz="1050" b="1" dirty="0" smtClean="0">
                <a:solidFill>
                  <a:srgbClr val="002060"/>
                </a:solidFill>
              </a:rPr>
            </a:br>
            <a:r>
              <a:rPr lang="ru-RU" sz="1050" b="1" dirty="0" smtClean="0">
                <a:solidFill>
                  <a:srgbClr val="002060"/>
                </a:solidFill>
              </a:rPr>
              <a:t>                        электронное </a:t>
            </a:r>
            <a:r>
              <a:rPr lang="ru-RU" sz="1050" b="1" dirty="0" smtClean="0">
                <a:solidFill>
                  <a:srgbClr val="002060"/>
                </a:solidFill>
              </a:rPr>
              <a:t>обучение»</a:t>
            </a:r>
          </a:p>
          <a:p>
            <a:r>
              <a:rPr lang="ru-RU" sz="1050" b="1" dirty="0" smtClean="0">
                <a:solidFill>
                  <a:srgbClr val="002060"/>
                </a:solidFill>
              </a:rPr>
              <a:t>Еженедельно </a:t>
            </a:r>
            <a:r>
              <a:rPr lang="ru-RU" sz="1050" b="1" dirty="0" err="1" smtClean="0">
                <a:solidFill>
                  <a:srgbClr val="860000"/>
                </a:solidFill>
                <a:latin typeface="Times New Roman" pitchFamily="18" charset="0"/>
                <a:cs typeface="Times New Roman" pitchFamily="18" charset="0"/>
              </a:rPr>
              <a:t>он-лайн</a:t>
            </a:r>
            <a:r>
              <a:rPr lang="ru-RU" sz="1050" b="1" dirty="0" smtClean="0">
                <a:solidFill>
                  <a:srgbClr val="860000"/>
                </a:solidFill>
                <a:latin typeface="Times New Roman" pitchFamily="18" charset="0"/>
                <a:cs typeface="Times New Roman" pitchFamily="18" charset="0"/>
              </a:rPr>
              <a:t> совещания </a:t>
            </a:r>
            <a:r>
              <a:rPr lang="ru-RU" sz="1050" b="1" dirty="0" smtClean="0">
                <a:solidFill>
                  <a:srgbClr val="002060"/>
                </a:solidFill>
              </a:rPr>
              <a:t>по проблемам </a:t>
            </a:r>
            <a:r>
              <a:rPr lang="ru-RU" sz="1050" b="1" dirty="0" err="1" smtClean="0">
                <a:solidFill>
                  <a:srgbClr val="002060"/>
                </a:solidFill>
              </a:rPr>
              <a:t>он-лайн</a:t>
            </a:r>
            <a:r>
              <a:rPr lang="ru-RU" sz="1050" b="1" dirty="0" smtClean="0">
                <a:solidFill>
                  <a:srgbClr val="002060"/>
                </a:solidFill>
              </a:rPr>
              <a:t> обучения</a:t>
            </a:r>
            <a:endParaRPr lang="ru-RU" sz="1050" b="1" dirty="0">
              <a:solidFill>
                <a:srgbClr val="002060"/>
              </a:solidFill>
            </a:endParaRPr>
          </a:p>
        </p:txBody>
      </p:sp>
      <p:pic>
        <p:nvPicPr>
          <p:cNvPr id="33" name="Picture 1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429652" y="6322712"/>
            <a:ext cx="714380" cy="5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" name="Рисунок 33" descr="51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8586818" y="6000768"/>
            <a:ext cx="342900" cy="342900"/>
          </a:xfrm>
          <a:prstGeom prst="rect">
            <a:avLst/>
          </a:prstGeom>
        </p:spPr>
      </p:pic>
      <p:pic>
        <p:nvPicPr>
          <p:cNvPr id="35" name="Рисунок 34" descr="sova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214810" y="214290"/>
            <a:ext cx="785818" cy="775340"/>
          </a:xfrm>
          <a:prstGeom prst="rect">
            <a:avLst/>
          </a:prstGeom>
        </p:spPr>
      </p:pic>
      <p:pic>
        <p:nvPicPr>
          <p:cNvPr id="26626" name="Picture 2" descr="https://r1.nubex.ru/s14521-76f/f1451_8f/1605558763_81438767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14282" y="642918"/>
            <a:ext cx="781050" cy="619126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/>
          <p:cNvSpPr/>
          <p:nvPr/>
        </p:nvSpPr>
        <p:spPr>
          <a:xfrm>
            <a:off x="71438" y="1285860"/>
            <a:ext cx="3286116" cy="5357850"/>
          </a:xfrm>
          <a:prstGeom prst="rect">
            <a:avLst/>
          </a:prstGeom>
          <a:solidFill>
            <a:srgbClr val="DDFFFF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4" name="Picture 7" descr="G:\солнышко\СОЛНЫШКО\библ для миши\19-20\5.jpg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 l="23437" t="17187" r="23828" b="9375"/>
          <a:stretch>
            <a:fillRect/>
          </a:stretch>
        </p:blipFill>
        <p:spPr bwMode="auto">
          <a:xfrm>
            <a:off x="6858016" y="142852"/>
            <a:ext cx="2045832" cy="160256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1" name="Рисунок 60" descr="9451ee6e-0267-4eee-9a0e-7f0db6e9d1e6.jpg"/>
          <p:cNvPicPr>
            <a:picLocks noChangeAspect="1"/>
          </p:cNvPicPr>
          <p:nvPr/>
        </p:nvPicPr>
        <p:blipFill>
          <a:blip r:embed="rId4">
            <a:lum bright="10000" contrast="10000"/>
          </a:blip>
          <a:srcRect t="18750" r="2778" b="27083"/>
          <a:stretch>
            <a:fillRect/>
          </a:stretch>
        </p:blipFill>
        <p:spPr>
          <a:xfrm>
            <a:off x="6858016" y="3390214"/>
            <a:ext cx="2071702" cy="15389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142844" y="71414"/>
            <a:ext cx="50997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Начальное общее образование</a:t>
            </a:r>
            <a:endParaRPr lang="ru-RU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1357290" y="2714620"/>
            <a:ext cx="1857388" cy="92869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0" rIns="36000" bIns="0" rtlCol="0" anchor="ctr"/>
          <a:lstStyle/>
          <a:p>
            <a:pPr marL="177800" indent="-177800">
              <a:buClr>
                <a:srgbClr val="C00000"/>
              </a:buClr>
              <a:buFont typeface="Wingdings" pitchFamily="2" charset="2"/>
              <a:buChar char="ü"/>
            </a:pPr>
            <a:endParaRPr lang="ru-RU" sz="1200" b="1" dirty="0" smtClean="0">
              <a:solidFill>
                <a:srgbClr val="002060"/>
              </a:solidFill>
            </a:endParaRPr>
          </a:p>
          <a:p>
            <a:pPr marL="177800" indent="-177800">
              <a:buClr>
                <a:srgbClr val="C00000"/>
              </a:buClr>
            </a:pPr>
            <a:r>
              <a:rPr lang="ru-RU" sz="10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Интеллектуальное развитие</a:t>
            </a:r>
            <a:endParaRPr lang="ru-RU" sz="1000" b="1" dirty="0" smtClean="0">
              <a:solidFill>
                <a:srgbClr val="002060"/>
              </a:solidFill>
            </a:endParaRPr>
          </a:p>
          <a:p>
            <a:pPr marL="177800" indent="-177800"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2060"/>
                </a:solidFill>
              </a:rPr>
              <a:t>«Шахматная азбука» </a:t>
            </a:r>
          </a:p>
          <a:p>
            <a:pPr marL="177800" indent="-177800"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2060"/>
                </a:solidFill>
              </a:rPr>
              <a:t>«Юным умницам и 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  умникам»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2060"/>
                </a:solidFill>
              </a:rPr>
              <a:t>  «Говорим по-английски»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2060"/>
                </a:solidFill>
              </a:rPr>
              <a:t>  «Волшебная страна»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1357290" y="1428736"/>
            <a:ext cx="207170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C00000"/>
              </a:buClr>
            </a:pPr>
            <a:r>
              <a:rPr lang="ru-RU" sz="10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социализация </a:t>
            </a:r>
            <a:br>
              <a:rPr lang="ru-RU" sz="10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0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духовно-нравственное развитие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2060"/>
                </a:solidFill>
              </a:rPr>
              <a:t>  Дорогой добра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2060"/>
                </a:solidFill>
              </a:rPr>
              <a:t>  Бережное отношение 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     к животным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2060"/>
                </a:solidFill>
              </a:rPr>
              <a:t>  Духовное наследие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1428728" y="3929066"/>
            <a:ext cx="20717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C00000"/>
              </a:buClr>
            </a:pPr>
            <a:r>
              <a:rPr lang="ru-RU" sz="10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Здоровые привычки</a:t>
            </a:r>
            <a:r>
              <a:rPr lang="ru-RU" sz="1000" b="1" dirty="0" smtClean="0">
                <a:solidFill>
                  <a:srgbClr val="002060"/>
                </a:solidFill>
              </a:rPr>
              <a:t>  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2060"/>
                </a:solidFill>
              </a:rPr>
              <a:t>  «Здоровье»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2060"/>
                </a:solidFill>
              </a:rPr>
              <a:t>  «Чемпион»»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2060"/>
                </a:solidFill>
              </a:rPr>
              <a:t>  «Питание и здоровье»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2060"/>
                </a:solidFill>
              </a:rPr>
              <a:t>  «Все цвета, кроме 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        чёрного»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200" b="1" dirty="0" smtClean="0">
                <a:solidFill>
                  <a:srgbClr val="002060"/>
                </a:solidFill>
              </a:rPr>
              <a:t>  «Азбука пешеходных 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        наук»</a:t>
            </a:r>
          </a:p>
        </p:txBody>
      </p:sp>
      <p:pic>
        <p:nvPicPr>
          <p:cNvPr id="45" name="Рисунок 44" descr="на занятиях клуба Шашки. Шахматы.jpg"/>
          <p:cNvPicPr>
            <a:picLocks noChangeAspect="1"/>
          </p:cNvPicPr>
          <p:nvPr/>
        </p:nvPicPr>
        <p:blipFill>
          <a:blip r:embed="rId5" cstate="print"/>
          <a:srcRect l="13184" t="12948" r="30470" b="23763"/>
          <a:stretch>
            <a:fillRect/>
          </a:stretch>
        </p:blipFill>
        <p:spPr>
          <a:xfrm>
            <a:off x="214282" y="2857496"/>
            <a:ext cx="1071570" cy="1071570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50800" dist="38100" dir="8100000" sx="99000" sy="99000" algn="tr" rotWithShape="0">
              <a:srgbClr val="660066"/>
            </a:outerShdw>
          </a:effectLst>
        </p:spPr>
      </p:pic>
      <p:pic>
        <p:nvPicPr>
          <p:cNvPr id="47" name="Рисунок 46" descr="IMG_978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4282" y="1500174"/>
            <a:ext cx="1083224" cy="1027359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50800" dist="38100" dir="8100000" sx="99000" sy="99000" algn="tr" rotWithShape="0">
              <a:srgbClr val="660066"/>
            </a:outerShdw>
          </a:effectLst>
        </p:spPr>
      </p:pic>
      <p:pic>
        <p:nvPicPr>
          <p:cNvPr id="49" name="Рисунок 48" descr="E9AjesB5bYU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85917" y="5643578"/>
            <a:ext cx="1524011" cy="857256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50800" dist="38100" dir="8100000" sx="99000" sy="99000" algn="tr" rotWithShape="0">
              <a:srgbClr val="660066"/>
            </a:outerShdw>
          </a:effectLst>
        </p:spPr>
      </p:pic>
      <p:graphicFrame>
        <p:nvGraphicFramePr>
          <p:cNvPr id="51" name="Таблица 50"/>
          <p:cNvGraphicFramePr>
            <a:graphicFrameLocks noGrp="1"/>
          </p:cNvGraphicFramePr>
          <p:nvPr/>
        </p:nvGraphicFramePr>
        <p:xfrm>
          <a:off x="3571867" y="3000372"/>
          <a:ext cx="3214711" cy="1571636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1401285"/>
                <a:gridCol w="942776"/>
                <a:gridCol w="870650"/>
              </a:tblGrid>
              <a:tr h="429631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Окончили год</a:t>
                      </a:r>
                    </a:p>
                  </a:txBody>
                  <a:tcPr marL="68580" marR="68580" marT="0" marB="0" anchor="ctr" anchorCtr="1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2018-2019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2019-2020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622913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на «4» и «5»</a:t>
                      </a:r>
                    </a:p>
                  </a:txBody>
                  <a:tcPr marL="68580" marR="68580" marT="0" marB="0" anchor="ctr" anchorCtr="1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62 %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74%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51909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0000CC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имеют «2» </a:t>
                      </a:r>
                    </a:p>
                  </a:txBody>
                  <a:tcPr marL="68580" marR="68580" marT="0" marB="0" anchor="ctr" anchorCtr="1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</a:tbl>
          </a:graphicData>
        </a:graphic>
      </p:graphicFrame>
      <p:graphicFrame>
        <p:nvGraphicFramePr>
          <p:cNvPr id="57" name="Таблица 56"/>
          <p:cNvGraphicFramePr>
            <a:graphicFrameLocks noGrp="1"/>
          </p:cNvGraphicFramePr>
          <p:nvPr/>
        </p:nvGraphicFramePr>
        <p:xfrm>
          <a:off x="3571868" y="5286390"/>
          <a:ext cx="4500594" cy="1357321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  <a:tableStyleId>{8799B23B-EC83-4686-B30A-512413B5E67A}</a:tableStyleId>
              </a:tblPr>
              <a:tblGrid>
                <a:gridCol w="1571636"/>
                <a:gridCol w="1143008"/>
                <a:gridCol w="857256"/>
                <a:gridCol w="928694"/>
              </a:tblGrid>
              <a:tr h="38154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200" b="1" i="0" kern="1200" dirty="0" smtClean="0"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конкурс</a:t>
                      </a:r>
                    </a:p>
                  </a:txBody>
                  <a:tcPr marL="68580" marR="68580" marT="0" marB="0" anchor="ctr" anchorCtr="1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уровень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статус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48788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000" b="1" kern="12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Всероссийский конкурс сочинений</a:t>
                      </a:r>
                    </a:p>
                  </a:txBody>
                  <a:tcPr marL="68580" marR="68580" marT="0" marB="0" anchor="ctr" anchorCtr="1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000" b="1" kern="12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муниципальный</a:t>
                      </a:r>
                    </a:p>
                  </a:txBody>
                  <a:tcPr marL="68580" marR="68580" marT="0" marB="0" anchor="ctr" anchorCtr="1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призёр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48788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Университетская олимпиада «Бельчонок»</a:t>
                      </a:r>
                    </a:p>
                  </a:txBody>
                  <a:tcPr marL="68580" marR="68580" marT="0" marB="0" anchor="ctr" anchorCtr="1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0000FF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всероссийская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призёр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i="0" kern="1200" dirty="0" smtClean="0">
                          <a:solidFill>
                            <a:srgbClr val="82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63" name="Picture 2" descr="G:\солнышко\СОЛНЫШКО\библ для миши\19-20\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282" y="5643578"/>
            <a:ext cx="1524010" cy="857256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50800" dist="38100" dir="8100000" sx="99000" sy="99000" algn="tr" rotWithShape="0">
              <a:srgbClr val="660066"/>
            </a:outerShdw>
          </a:effectLst>
        </p:spPr>
      </p:pic>
      <p:sp>
        <p:nvSpPr>
          <p:cNvPr id="30" name="Прямоугольник 29">
            <a:hlinkClick r:id="rId9"/>
          </p:cNvPr>
          <p:cNvSpPr/>
          <p:nvPr/>
        </p:nvSpPr>
        <p:spPr>
          <a:xfrm>
            <a:off x="71406" y="785794"/>
            <a:ext cx="3286148" cy="50006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Особенности учебного плана</a:t>
            </a:r>
          </a:p>
        </p:txBody>
      </p:sp>
      <p:sp>
        <p:nvSpPr>
          <p:cNvPr id="32" name="Прямоугольник 31">
            <a:hlinkClick r:id="rId9"/>
          </p:cNvPr>
          <p:cNvSpPr/>
          <p:nvPr/>
        </p:nvSpPr>
        <p:spPr>
          <a:xfrm>
            <a:off x="3571868" y="2643182"/>
            <a:ext cx="3214710" cy="413588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Внутренняя оценка</a:t>
            </a:r>
          </a:p>
        </p:txBody>
      </p:sp>
      <p:sp>
        <p:nvSpPr>
          <p:cNvPr id="34" name="Прямоугольник 33">
            <a:hlinkClick r:id="rId9"/>
          </p:cNvPr>
          <p:cNvSpPr/>
          <p:nvPr/>
        </p:nvSpPr>
        <p:spPr>
          <a:xfrm>
            <a:off x="3571870" y="4929198"/>
            <a:ext cx="4500592" cy="35719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Олимпиады, конкурсы</a:t>
            </a:r>
          </a:p>
        </p:txBody>
      </p:sp>
      <p:graphicFrame>
        <p:nvGraphicFramePr>
          <p:cNvPr id="35" name="Схема 34"/>
          <p:cNvGraphicFramePr/>
          <p:nvPr/>
        </p:nvGraphicFramePr>
        <p:xfrm>
          <a:off x="3500430" y="785794"/>
          <a:ext cx="3286148" cy="1571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pic>
        <p:nvPicPr>
          <p:cNvPr id="36" name="Рисунок 35" descr="20181114_093500.jpg"/>
          <p:cNvPicPr>
            <a:picLocks noChangeAspect="1"/>
          </p:cNvPicPr>
          <p:nvPr/>
        </p:nvPicPr>
        <p:blipFill>
          <a:blip r:embed="rId14" cstate="print">
            <a:lum bright="10000" contrast="10000"/>
          </a:blip>
          <a:srcRect l="2343" t="15278" r="47656" b="19444"/>
          <a:stretch>
            <a:fillRect/>
          </a:stretch>
        </p:blipFill>
        <p:spPr>
          <a:xfrm>
            <a:off x="6858016" y="1876340"/>
            <a:ext cx="2071702" cy="15214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7" name="Рисунок 36" descr="DSC_0357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14281" y="4286256"/>
            <a:ext cx="1078573" cy="714380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50800" dist="38100" dir="8100000" sx="99000" sy="99000" algn="tr" rotWithShape="0">
              <a:srgbClr val="660066"/>
            </a:outerShdw>
          </a:effectLst>
        </p:spPr>
      </p:pic>
      <p:pic>
        <p:nvPicPr>
          <p:cNvPr id="21" name="Picture 1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358214" y="6251274"/>
            <a:ext cx="714380" cy="5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Рисунок 21" descr="51.gif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 rot="5400000">
            <a:off x="8515380" y="5929330"/>
            <a:ext cx="342900" cy="3429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Рисунок 76" descr="Интеллектуальная игра Дни воинской славы России .JPG"/>
          <p:cNvPicPr>
            <a:picLocks noChangeAspect="1"/>
          </p:cNvPicPr>
          <p:nvPr/>
        </p:nvPicPr>
        <p:blipFill>
          <a:blip r:embed="rId3" cstate="print"/>
          <a:srcRect t="6467" r="2911"/>
          <a:stretch>
            <a:fillRect/>
          </a:stretch>
        </p:blipFill>
        <p:spPr>
          <a:xfrm>
            <a:off x="5643570" y="71414"/>
            <a:ext cx="3429024" cy="218798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5" name="TextBox 34"/>
          <p:cNvSpPr txBox="1"/>
          <p:nvPr/>
        </p:nvSpPr>
        <p:spPr>
          <a:xfrm>
            <a:off x="3786182" y="3022113"/>
            <a:ext cx="5143536" cy="16927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820000"/>
                </a:solidFill>
                <a:latin typeface="Times New Roman" pitchFamily="18" charset="0"/>
                <a:cs typeface="Times New Roman" pitchFamily="18" charset="0"/>
              </a:rPr>
              <a:t>Результаты  итоговой аттестации  9-х классов</a:t>
            </a:r>
          </a:p>
          <a:p>
            <a:pPr algn="ctr"/>
            <a:endParaRPr lang="ru-RU" sz="10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 соответствии с приказом </a:t>
            </a:r>
            <a:r>
              <a:rPr lang="ru-RU" sz="12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Минпросвещения</a:t>
            </a:r>
            <a:r>
              <a:rPr lang="ru-RU" sz="1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РФ от 11 июня 2020 г. № 295 выпускникам 9-х классов аттестаты  выданы по результатам промежуточной аттестации. </a:t>
            </a:r>
          </a:p>
          <a:p>
            <a:endParaRPr lang="ru-RU" sz="12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Получили аттестат – </a:t>
            </a:r>
            <a:r>
              <a:rPr lang="ru-RU" sz="12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100%  учащихся</a:t>
            </a:r>
            <a:r>
              <a:rPr lang="ru-RU" sz="1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из них:  </a:t>
            </a:r>
            <a:r>
              <a:rPr lang="ru-RU" sz="12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1 аттестат – с отличием;    </a:t>
            </a:r>
            <a:r>
              <a:rPr lang="ru-RU" sz="1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на «4» и «5» - </a:t>
            </a:r>
            <a:r>
              <a:rPr lang="ru-RU" sz="12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39% учащихся</a:t>
            </a:r>
          </a:p>
          <a:p>
            <a:endParaRPr lang="ru-RU" sz="1000" b="1" dirty="0" smtClean="0">
              <a:solidFill>
                <a:srgbClr val="9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14282" y="4714884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Олимпиады, конкурсы</a:t>
            </a:r>
          </a:p>
        </p:txBody>
      </p:sp>
      <p:graphicFrame>
        <p:nvGraphicFramePr>
          <p:cNvPr id="52" name="Таблица 51"/>
          <p:cNvGraphicFramePr>
            <a:graphicFrameLocks noGrp="1"/>
          </p:cNvGraphicFramePr>
          <p:nvPr/>
        </p:nvGraphicFramePr>
        <p:xfrm>
          <a:off x="142845" y="5072074"/>
          <a:ext cx="4572031" cy="160165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722793"/>
                <a:gridCol w="1126442"/>
                <a:gridCol w="861397"/>
                <a:gridCol w="861399"/>
              </a:tblGrid>
              <a:tr h="2625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80000"/>
                        </a:lnSpc>
                      </a:pPr>
                      <a:r>
                        <a:rPr lang="ru-RU" sz="12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конкурс</a:t>
                      </a:r>
                      <a:endParaRPr lang="ru-RU" sz="1200" b="1" i="0" kern="1200" dirty="0" smtClean="0"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уровень</a:t>
                      </a:r>
                      <a:endParaRPr lang="ru-RU" sz="1200" b="1" i="0" kern="1200" dirty="0" smtClean="0"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статус</a:t>
                      </a:r>
                      <a:endParaRPr lang="ru-RU" sz="1200" b="1" i="0" kern="1200" dirty="0" smtClean="0"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0000FF"/>
                          </a:solidFill>
                          <a:effectLst/>
                        </a:rPr>
                        <a:t>количество</a:t>
                      </a:r>
                      <a:endParaRPr lang="ru-RU" sz="1200" b="1" i="0" kern="1200" dirty="0" smtClean="0"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24979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</a:pPr>
                      <a:r>
                        <a:rPr lang="ru-RU" sz="1000" kern="1200" dirty="0" smtClean="0">
                          <a:latin typeface="+mn-lt"/>
                        </a:rPr>
                        <a:t>Всероссийская</a:t>
                      </a:r>
                      <a:r>
                        <a:rPr lang="ru-RU" sz="1000" kern="1200" baseline="0" dirty="0" smtClean="0">
                          <a:latin typeface="+mn-lt"/>
                        </a:rPr>
                        <a:t> олимпиада школьников</a:t>
                      </a:r>
                      <a:endParaRPr lang="ru-RU" sz="10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</a:pPr>
                      <a:r>
                        <a:rPr lang="ru-RU" sz="1000" kern="1200" dirty="0" smtClean="0">
                          <a:latin typeface="+mn-lt"/>
                        </a:rPr>
                        <a:t>муниципальный</a:t>
                      </a:r>
                      <a:endParaRPr lang="ru-RU" sz="10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920000"/>
                          </a:solidFill>
                          <a:effectLst/>
                          <a:latin typeface="+mn-lt"/>
                        </a:rPr>
                        <a:t>участник</a:t>
                      </a:r>
                      <a:endParaRPr lang="ru-RU" sz="1000" b="1" i="0" kern="1200" dirty="0" smtClean="0">
                        <a:solidFill>
                          <a:srgbClr val="920000"/>
                        </a:solidFill>
                        <a:effectLst/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920000"/>
                          </a:solidFill>
                          <a:effectLst/>
                          <a:latin typeface="+mn-lt"/>
                        </a:rPr>
                        <a:t>61</a:t>
                      </a:r>
                      <a:endParaRPr lang="ru-RU" sz="1000" b="1" i="0" kern="1200" dirty="0" smtClean="0">
                        <a:solidFill>
                          <a:srgbClr val="920000"/>
                        </a:solidFill>
                        <a:effectLst/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24979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</a:pPr>
                      <a:endParaRPr lang="ru-RU" sz="10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</a:pPr>
                      <a:r>
                        <a:rPr lang="ru-RU" sz="1000" kern="1200" dirty="0" smtClean="0">
                          <a:latin typeface="+mn-lt"/>
                        </a:rPr>
                        <a:t>муниципальный</a:t>
                      </a:r>
                      <a:endParaRPr lang="ru-RU" sz="10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920000"/>
                          </a:solidFill>
                          <a:effectLst/>
                          <a:latin typeface="+mn-lt"/>
                        </a:rPr>
                        <a:t>призёр</a:t>
                      </a:r>
                      <a:endParaRPr lang="ru-RU" sz="1000" b="1" i="0" kern="1200" dirty="0" smtClean="0">
                        <a:solidFill>
                          <a:srgbClr val="920000"/>
                        </a:solidFill>
                        <a:effectLst/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920000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ru-RU" sz="1000" b="1" i="0" kern="1200" dirty="0" smtClean="0">
                        <a:solidFill>
                          <a:srgbClr val="920000"/>
                        </a:solidFill>
                        <a:effectLst/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24979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endParaRPr lang="ru-RU" sz="1000" b="1" kern="12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000" kern="1200" dirty="0" smtClean="0">
                          <a:latin typeface="+mn-lt"/>
                        </a:rPr>
                        <a:t>региональный</a:t>
                      </a:r>
                      <a:endParaRPr lang="ru-RU" sz="10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920000"/>
                          </a:solidFill>
                          <a:effectLst/>
                          <a:latin typeface="+mn-lt"/>
                        </a:rPr>
                        <a:t>участник</a:t>
                      </a:r>
                      <a:endParaRPr lang="ru-RU" sz="1000" b="1" i="0" kern="1200" dirty="0" smtClean="0">
                        <a:solidFill>
                          <a:srgbClr val="920000"/>
                        </a:solidFill>
                        <a:effectLst/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920000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ru-RU" sz="1000" b="1" i="0" kern="1200" dirty="0" smtClean="0">
                        <a:solidFill>
                          <a:srgbClr val="920000"/>
                        </a:solidFill>
                        <a:effectLst/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279827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000" kern="1200" dirty="0" smtClean="0">
                          <a:latin typeface="+mn-lt"/>
                        </a:rPr>
                        <a:t>Областной конкурс «Мы за</a:t>
                      </a:r>
                      <a:r>
                        <a:rPr lang="ru-RU" sz="1000" kern="1200" baseline="0" dirty="0" smtClean="0">
                          <a:latin typeface="+mn-lt"/>
                        </a:rPr>
                        <a:t> чистое Подмосковье»</a:t>
                      </a:r>
                      <a:endParaRPr lang="ru-RU" sz="10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000" kern="1200" dirty="0" smtClean="0">
                          <a:latin typeface="+mn-lt"/>
                        </a:rPr>
                        <a:t>муниципальный</a:t>
                      </a:r>
                      <a:endParaRPr lang="ru-RU" sz="10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920000"/>
                          </a:solidFill>
                          <a:effectLst/>
                          <a:latin typeface="+mn-lt"/>
                        </a:rPr>
                        <a:t>призёр</a:t>
                      </a:r>
                      <a:endParaRPr lang="ru-RU" sz="1000" b="1" i="0" kern="1200" dirty="0" smtClean="0">
                        <a:solidFill>
                          <a:srgbClr val="920000"/>
                        </a:solidFill>
                        <a:effectLst/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920000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ru-RU" sz="1000" b="1" i="0" kern="1200" dirty="0" smtClean="0">
                        <a:solidFill>
                          <a:srgbClr val="920000"/>
                        </a:solidFill>
                        <a:effectLst/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279827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000" kern="1200" dirty="0" smtClean="0">
                          <a:latin typeface="+mn-lt"/>
                        </a:rPr>
                        <a:t>Экологическая конференция «Природа</a:t>
                      </a:r>
                      <a:r>
                        <a:rPr lang="ru-RU" sz="1000" kern="1200" baseline="0" dirty="0" smtClean="0">
                          <a:latin typeface="+mn-lt"/>
                        </a:rPr>
                        <a:t> встречает друзей»</a:t>
                      </a:r>
                      <a:endParaRPr lang="ru-RU" sz="10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000" kern="1200" dirty="0" smtClean="0">
                          <a:latin typeface="+mn-lt"/>
                        </a:rPr>
                        <a:t>муниципальный</a:t>
                      </a:r>
                      <a:endParaRPr lang="ru-RU" sz="10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920000"/>
                          </a:solidFill>
                          <a:effectLst/>
                          <a:latin typeface="+mn-lt"/>
                        </a:rPr>
                        <a:t>участник</a:t>
                      </a:r>
                      <a:endParaRPr lang="ru-RU" sz="1000" b="1" i="0" kern="1200" dirty="0" smtClean="0">
                        <a:solidFill>
                          <a:srgbClr val="920000"/>
                        </a:solidFill>
                        <a:effectLst/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0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920000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ru-RU" sz="1000" b="1" i="0" kern="1200" dirty="0" smtClean="0">
                        <a:solidFill>
                          <a:srgbClr val="920000"/>
                        </a:solidFill>
                        <a:effectLst/>
                        <a:latin typeface="+mn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6" name="Рисунок 55" descr="oge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8148" y="2571744"/>
            <a:ext cx="1003814" cy="357190"/>
          </a:xfrm>
          <a:prstGeom prst="rect">
            <a:avLst/>
          </a:prstGeom>
        </p:spPr>
      </p:pic>
      <p:graphicFrame>
        <p:nvGraphicFramePr>
          <p:cNvPr id="65" name="Схема 64"/>
          <p:cNvGraphicFramePr/>
          <p:nvPr/>
        </p:nvGraphicFramePr>
        <p:xfrm>
          <a:off x="3786182" y="1643050"/>
          <a:ext cx="3071834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9" name="Прямоугольник 68"/>
          <p:cNvSpPr/>
          <p:nvPr/>
        </p:nvSpPr>
        <p:spPr>
          <a:xfrm>
            <a:off x="142844" y="1285860"/>
            <a:ext cx="3429024" cy="3429024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TextBox 70"/>
          <p:cNvSpPr txBox="1"/>
          <p:nvPr/>
        </p:nvSpPr>
        <p:spPr>
          <a:xfrm>
            <a:off x="1643042" y="1500174"/>
            <a:ext cx="20002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Интеллектуальное развитие:</a:t>
            </a:r>
          </a:p>
          <a:p>
            <a:pPr marL="87313" indent="-87313">
              <a:buFont typeface="Wingdings" pitchFamily="2" charset="2"/>
              <a:buChar char="ü"/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 «Практическая математика»;</a:t>
            </a:r>
          </a:p>
          <a:p>
            <a:pPr marL="87313" indent="-87313">
              <a:buFont typeface="Wingdings" pitchFamily="2" charset="2"/>
              <a:buChar char="ü"/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 «Путешествие в страну геометрия»;</a:t>
            </a:r>
          </a:p>
          <a:p>
            <a:pPr marL="87313" indent="-87313">
              <a:buFont typeface="Wingdings" pitchFamily="2" charset="2"/>
              <a:buChar char="ü"/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 «Физика вокруг нас»;</a:t>
            </a:r>
          </a:p>
          <a:p>
            <a:pPr marL="87313" indent="-87313">
              <a:buFont typeface="Wingdings" pitchFamily="2" charset="2"/>
              <a:buChar char="ü"/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  Мир волшебной географии»</a:t>
            </a:r>
          </a:p>
          <a:p>
            <a:pPr marL="87313" indent="-87313">
              <a:buFont typeface="Wingdings" pitchFamily="2" charset="2"/>
              <a:buChar char="ü"/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 «Юный натуралист»;</a:t>
            </a:r>
          </a:p>
          <a:p>
            <a:pPr marL="87313" indent="-87313">
              <a:buFont typeface="Wingdings" pitchFamily="2" charset="2"/>
              <a:buChar char="ü"/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 «Вещества вокруг нас»</a:t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800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Социализация:</a:t>
            </a:r>
          </a:p>
          <a:p>
            <a:pPr marL="87313" indent="-87313">
              <a:buFont typeface="Wingdings" pitchFamily="2" charset="2"/>
              <a:buChar char="ü"/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 «Азбука финансовой грамотности»;</a:t>
            </a:r>
          </a:p>
          <a:p>
            <a:pPr>
              <a:buFont typeface="Wingdings" pitchFamily="2" charset="2"/>
              <a:buChar char="ü"/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 «Юный корреспондент»</a:t>
            </a:r>
          </a:p>
          <a:p>
            <a:pPr marL="87313" indent="-87313">
              <a:buFont typeface="Wingdings" pitchFamily="2" charset="2"/>
              <a:buChar char="ü"/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 «Школа безопасности»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Духовность и нравственность:</a:t>
            </a: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«Духовное наследие»;</a:t>
            </a:r>
          </a:p>
          <a:p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«Я – гражданин России»;</a:t>
            </a:r>
          </a:p>
          <a:p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«Патриоты России»;</a:t>
            </a:r>
          </a:p>
          <a:p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«Этика семейной жизни»;</a:t>
            </a:r>
          </a:p>
          <a:p>
            <a:endParaRPr lang="ru-RU" sz="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800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Культура:</a:t>
            </a:r>
          </a:p>
          <a:p>
            <a:pPr marL="87313" indent="-87313">
              <a:buFont typeface="Wingdings" pitchFamily="2" charset="2"/>
              <a:buChar char="ü"/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 «Литературная гостиная»;</a:t>
            </a:r>
          </a:p>
          <a:p>
            <a:pPr>
              <a:buFont typeface="Wingdings" pitchFamily="2" charset="2"/>
              <a:buChar char="ü"/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 «Праздники, традиции, ремёсла </a:t>
            </a:r>
            <a:br>
              <a:rPr lang="ru-RU" sz="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      народов России»</a:t>
            </a:r>
          </a:p>
          <a:p>
            <a:pPr marL="87313" indent="-87313">
              <a:buFont typeface="Wingdings" pitchFamily="2" charset="2"/>
              <a:buChar char="ü"/>
            </a:pPr>
            <a:r>
              <a:rPr lang="ru-RU" sz="800" b="1" dirty="0" smtClean="0">
                <a:latin typeface="Times New Roman" pitchFamily="18" charset="0"/>
                <a:cs typeface="Times New Roman" pitchFamily="18" charset="0"/>
              </a:rPr>
              <a:t> «Своими руками»</a:t>
            </a:r>
          </a:p>
        </p:txBody>
      </p:sp>
      <p:sp>
        <p:nvSpPr>
          <p:cNvPr id="73" name="Прямоугольник 72">
            <a:hlinkClick r:id="rId9"/>
          </p:cNvPr>
          <p:cNvSpPr/>
          <p:nvPr/>
        </p:nvSpPr>
        <p:spPr>
          <a:xfrm>
            <a:off x="142844" y="785794"/>
            <a:ext cx="3429024" cy="50006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Особенности учебного плана</a:t>
            </a:r>
          </a:p>
        </p:txBody>
      </p:sp>
      <p:pic>
        <p:nvPicPr>
          <p:cNvPr id="74" name="Рисунок 73" descr="финансовые бои.jpg"/>
          <p:cNvPicPr>
            <a:picLocks noChangeAspect="1"/>
          </p:cNvPicPr>
          <p:nvPr/>
        </p:nvPicPr>
        <p:blipFill>
          <a:blip r:embed="rId10" cstate="print"/>
          <a:srcRect r="15623"/>
          <a:stretch>
            <a:fillRect/>
          </a:stretch>
        </p:blipFill>
        <p:spPr>
          <a:xfrm>
            <a:off x="285720" y="1428736"/>
            <a:ext cx="1285884" cy="857238"/>
          </a:xfrm>
          <a:prstGeom prst="rect">
            <a:avLst/>
          </a:prstGeom>
        </p:spPr>
      </p:pic>
      <p:pic>
        <p:nvPicPr>
          <p:cNvPr id="75" name="Рисунок 74" descr="IMG_6549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85720" y="2428868"/>
            <a:ext cx="1285884" cy="964413"/>
          </a:xfrm>
          <a:prstGeom prst="rect">
            <a:avLst/>
          </a:prstGeom>
        </p:spPr>
      </p:pic>
      <p:pic>
        <p:nvPicPr>
          <p:cNvPr id="76" name="Рисунок 75" descr="Интернет-проект Дети войны-дети Победы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85720" y="3536157"/>
            <a:ext cx="1285884" cy="96441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142844" y="71414"/>
            <a:ext cx="49346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Основное общее образование</a:t>
            </a:r>
            <a:endParaRPr lang="ru-RU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857752" y="5567338"/>
            <a:ext cx="3429024" cy="1076372"/>
          </a:xfrm>
          <a:prstGeom prst="rect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Прямоугольник 17">
            <a:hlinkClick r:id="rId9"/>
          </p:cNvPr>
          <p:cNvSpPr/>
          <p:nvPr/>
        </p:nvSpPr>
        <p:spPr>
          <a:xfrm>
            <a:off x="4857752" y="5072074"/>
            <a:ext cx="3429024" cy="50006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Трудоустройство выпускников</a:t>
            </a:r>
            <a:br>
              <a:rPr lang="ru-RU" sz="1400" b="1" dirty="0" smtClean="0">
                <a:solidFill>
                  <a:schemeClr val="bg1"/>
                </a:solidFill>
              </a:rPr>
            </a:br>
            <a:r>
              <a:rPr lang="ru-RU" sz="1400" b="1" dirty="0" smtClean="0">
                <a:solidFill>
                  <a:schemeClr val="bg1"/>
                </a:solidFill>
              </a:rPr>
              <a:t>9-х классов</a:t>
            </a:r>
            <a:endParaRPr lang="ru-RU" sz="14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72066" y="5715016"/>
            <a:ext cx="3214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выпускников ………….  </a:t>
            </a:r>
            <a:r>
              <a:rPr lang="ru-RU" sz="12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- 54 чел.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Продолжили обучение  в 10 классе..  </a:t>
            </a:r>
            <a:r>
              <a:rPr lang="ru-RU" sz="12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– 39%</a:t>
            </a:r>
          </a:p>
          <a:p>
            <a:r>
              <a:rPr lang="ru-RU" sz="12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 …………………………………  </a:t>
            </a:r>
            <a:r>
              <a:rPr lang="ru-RU" sz="12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– 48%</a:t>
            </a:r>
          </a:p>
          <a:p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СУЗы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………………………………   </a:t>
            </a:r>
            <a:r>
              <a:rPr lang="ru-RU" sz="12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– 13%</a:t>
            </a:r>
          </a:p>
        </p:txBody>
      </p:sp>
      <p:pic>
        <p:nvPicPr>
          <p:cNvPr id="20" name="Picture 1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429652" y="6251274"/>
            <a:ext cx="714380" cy="5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Рисунок 20" descr="51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8586818" y="5929330"/>
            <a:ext cx="342900" cy="3429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Рисунок 47" descr="IMG_8545.JPG"/>
          <p:cNvPicPr>
            <a:picLocks noChangeAspect="1"/>
          </p:cNvPicPr>
          <p:nvPr/>
        </p:nvPicPr>
        <p:blipFill>
          <a:blip r:embed="rId3" cstate="print"/>
          <a:srcRect l="1964" b="16261"/>
          <a:stretch>
            <a:fillRect/>
          </a:stretch>
        </p:blipFill>
        <p:spPr>
          <a:xfrm>
            <a:off x="3000364" y="2214553"/>
            <a:ext cx="2608919" cy="2143141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  <a:softEdge rad="1270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42844" y="1138182"/>
            <a:ext cx="3214710" cy="3005198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428728" y="1857364"/>
            <a:ext cx="2071702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00"/>
              </a:lnSpc>
            </a:pPr>
            <a:r>
              <a:rPr lang="ru-RU" sz="1000" b="1" dirty="0" smtClean="0">
                <a:solidFill>
                  <a:srgbClr val="860000"/>
                </a:solidFill>
                <a:latin typeface="Times New Roman" pitchFamily="18" charset="0"/>
                <a:cs typeface="Times New Roman" pitchFamily="18" charset="0"/>
              </a:rPr>
              <a:t>Внеурочная деятельность</a:t>
            </a:r>
            <a:endParaRPr lang="ru-RU" sz="1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  <a:hlinkClick r:id="rId4"/>
            </a:endParaRPr>
          </a:p>
          <a:p>
            <a:pPr>
              <a:lnSpc>
                <a:spcPts val="900"/>
              </a:lnSpc>
            </a:pPr>
            <a:endParaRPr lang="ru-RU" sz="1000" dirty="0" smtClean="0">
              <a:latin typeface="Times New Roman" pitchFamily="18" charset="0"/>
              <a:cs typeface="Times New Roman" pitchFamily="18" charset="0"/>
              <a:hlinkClick r:id="rId4"/>
            </a:endParaRPr>
          </a:p>
          <a:p>
            <a:r>
              <a:rPr lang="ru-RU" sz="1000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Интеллектуальное развитие:</a:t>
            </a:r>
          </a:p>
          <a:p>
            <a:pPr marL="87313" indent="-87313">
              <a:buClr>
                <a:srgbClr val="860000"/>
              </a:buClr>
              <a:buFont typeface="Wingdings" pitchFamily="2" charset="2"/>
              <a:buChar char="ü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«Интеллектуальный клуб»</a:t>
            </a:r>
          </a:p>
          <a:p>
            <a:pPr marL="87313" indent="-87313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000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Социализация:</a:t>
            </a:r>
          </a:p>
          <a:p>
            <a:pPr marL="87313" indent="-87313">
              <a:buClr>
                <a:srgbClr val="860000"/>
              </a:buClr>
              <a:buFont typeface="Wingdings" pitchFamily="2" charset="2"/>
              <a:buChar char="ü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«Географический диктант»</a:t>
            </a:r>
          </a:p>
          <a:p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000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Духовность и нравственность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  <a:hlinkClick r:id="rId5"/>
              </a:rPr>
              <a:t>:</a:t>
            </a:r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860000"/>
              </a:buClr>
              <a:buFont typeface="Wingdings" pitchFamily="2" charset="2"/>
              <a:buChar char="ü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клуб «Патриот»</a:t>
            </a:r>
          </a:p>
          <a:p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000" b="1" u="sng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Культура:</a:t>
            </a:r>
          </a:p>
          <a:p>
            <a:pPr marL="87313" indent="-87313">
              <a:buClr>
                <a:srgbClr val="860000"/>
              </a:buClr>
              <a:buFont typeface="Wingdings" pitchFamily="2" charset="2"/>
              <a:buChar char="ü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«Основы финансовой </a:t>
            </a:r>
            <a:br>
              <a:rPr lang="ru-RU" sz="1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грамотности»</a:t>
            </a:r>
          </a:p>
          <a:p>
            <a:pPr>
              <a:buClr>
                <a:srgbClr val="860000"/>
              </a:buClr>
              <a:buFont typeface="Wingdings" pitchFamily="2" charset="2"/>
              <a:buChar char="ü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«Экологический практикум»</a:t>
            </a:r>
          </a:p>
        </p:txBody>
      </p:sp>
      <p:sp>
        <p:nvSpPr>
          <p:cNvPr id="6" name="Прямоугольник 5">
            <a:hlinkClick r:id="rId6"/>
          </p:cNvPr>
          <p:cNvSpPr/>
          <p:nvPr/>
        </p:nvSpPr>
        <p:spPr>
          <a:xfrm>
            <a:off x="142844" y="642918"/>
            <a:ext cx="3214710" cy="50006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Особенности учебного плана</a:t>
            </a:r>
            <a:endParaRPr lang="ru-RU" sz="14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71604" y="1285860"/>
            <a:ext cx="1643074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00"/>
              </a:lnSpc>
            </a:pPr>
            <a:r>
              <a:rPr lang="ru-RU" sz="1000" b="1" dirty="0" smtClean="0">
                <a:solidFill>
                  <a:srgbClr val="860000"/>
                </a:solidFill>
                <a:latin typeface="Times New Roman" pitchFamily="18" charset="0"/>
                <a:cs typeface="Times New Roman" pitchFamily="18" charset="0"/>
              </a:rPr>
              <a:t>Профильные предметы</a:t>
            </a:r>
            <a:r>
              <a:rPr lang="ru-RU" sz="1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ts val="900"/>
              </a:lnSpc>
            </a:pPr>
            <a:r>
              <a:rPr lang="ru-RU" sz="1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87313" indent="-87313">
              <a:lnSpc>
                <a:spcPts val="900"/>
              </a:lnSpc>
              <a:buClr>
                <a:srgbClr val="860000"/>
              </a:buClr>
              <a:buFont typeface="Wingdings" pitchFamily="2" charset="2"/>
              <a:buChar char="ü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Математика</a:t>
            </a:r>
          </a:p>
          <a:p>
            <a:pPr marL="87313" indent="-87313">
              <a:lnSpc>
                <a:spcPts val="900"/>
              </a:lnSpc>
              <a:buClr>
                <a:srgbClr val="860000"/>
              </a:buClr>
              <a:buFont typeface="Wingdings" pitchFamily="2" charset="2"/>
              <a:buChar char="ü"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Информатика</a:t>
            </a:r>
          </a:p>
          <a:p>
            <a:pPr marL="87313" indent="-87313">
              <a:lnSpc>
                <a:spcPts val="900"/>
              </a:lnSpc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57158" y="4214818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Олимпиады, конкурсы</a:t>
            </a:r>
          </a:p>
        </p:txBody>
      </p:sp>
      <p:pic>
        <p:nvPicPr>
          <p:cNvPr id="25" name="Picture 2" descr="G:\солнышко\СОЛНЫШКО\библ для миши\19-20\события\Помощники Уполномоченного из Совета старшеклассников школы подводят итоги Дня правовой помощи детям. Кто же стал победителем правовой викторины...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2714620"/>
            <a:ext cx="1143008" cy="642942"/>
          </a:xfrm>
          <a:prstGeom prst="rect">
            <a:avLst/>
          </a:prstGeom>
          <a:noFill/>
        </p:spPr>
      </p:pic>
      <p:pic>
        <p:nvPicPr>
          <p:cNvPr id="26" name="Picture 2" descr="G:\солнышко\СОЛНЫШКО\библ для миши\19-20\события\Совет старшеклассноков школы проводит внеклассное мероприятие по правам детей.jpg"/>
          <p:cNvPicPr>
            <a:picLocks noChangeAspect="1" noChangeArrowheads="1"/>
          </p:cNvPicPr>
          <p:nvPr/>
        </p:nvPicPr>
        <p:blipFill>
          <a:blip r:embed="rId8" cstate="print">
            <a:lum bright="12000"/>
          </a:blip>
          <a:srcRect/>
          <a:stretch>
            <a:fillRect/>
          </a:stretch>
        </p:blipFill>
        <p:spPr bwMode="auto">
          <a:xfrm>
            <a:off x="285720" y="2000240"/>
            <a:ext cx="1143008" cy="642942"/>
          </a:xfrm>
          <a:prstGeom prst="rect">
            <a:avLst/>
          </a:prstGeom>
          <a:noFill/>
        </p:spPr>
      </p:pic>
      <p:pic>
        <p:nvPicPr>
          <p:cNvPr id="27" name="Picture 3" descr="S:\для всех\фото 2019-2020\эконом. диктант\DSC_0032.JPG"/>
          <p:cNvPicPr>
            <a:picLocks noChangeAspect="1" noChangeArrowheads="1"/>
          </p:cNvPicPr>
          <p:nvPr/>
        </p:nvPicPr>
        <p:blipFill>
          <a:blip r:embed="rId9" cstate="print"/>
          <a:srcRect l="11111" t="23486" r="4444"/>
          <a:stretch>
            <a:fillRect/>
          </a:stretch>
        </p:blipFill>
        <p:spPr bwMode="auto">
          <a:xfrm>
            <a:off x="285720" y="1242847"/>
            <a:ext cx="1143008" cy="685955"/>
          </a:xfrm>
          <a:prstGeom prst="rect">
            <a:avLst/>
          </a:prstGeom>
          <a:noFill/>
        </p:spPr>
      </p:pic>
      <p:pic>
        <p:nvPicPr>
          <p:cNvPr id="28" name="Picture 2" descr="S:\для всех\фото 2019-2020\День толерантности ноябрь 2019\20191119_08250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5720" y="3429000"/>
            <a:ext cx="1143008" cy="642942"/>
          </a:xfrm>
          <a:prstGeom prst="rect">
            <a:avLst/>
          </a:prstGeom>
          <a:noFill/>
        </p:spPr>
      </p:pic>
      <p:pic>
        <p:nvPicPr>
          <p:cNvPr id="21" name="Рисунок 20" descr="мы за чисто Подмосковье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214942" y="5271579"/>
            <a:ext cx="1055517" cy="1451646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22" name="Рисунок 21" descr="библиотечный марафон.jpg"/>
          <p:cNvPicPr>
            <a:picLocks noChangeAspect="1"/>
          </p:cNvPicPr>
          <p:nvPr/>
        </p:nvPicPr>
        <p:blipFill>
          <a:blip r:embed="rId12" cstate="print"/>
          <a:srcRect r="8314" b="4167"/>
          <a:stretch>
            <a:fillRect/>
          </a:stretch>
        </p:blipFill>
        <p:spPr>
          <a:xfrm>
            <a:off x="6148685" y="5101555"/>
            <a:ext cx="979030" cy="1407356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29" name="Рисунок 28" descr="финансовые бои.jpg"/>
          <p:cNvPicPr>
            <a:picLocks noChangeAspect="1"/>
          </p:cNvPicPr>
          <p:nvPr/>
        </p:nvPicPr>
        <p:blipFill>
          <a:blip r:embed="rId13" cstate="print"/>
          <a:srcRect l="8454" t="5208" r="7022" b="5209"/>
          <a:stretch>
            <a:fillRect/>
          </a:stretch>
        </p:blipFill>
        <p:spPr>
          <a:xfrm>
            <a:off x="7056277" y="5012346"/>
            <a:ext cx="928694" cy="1353688"/>
          </a:xfrm>
          <a:prstGeom prst="rect">
            <a:avLst/>
          </a:prstGeom>
          <a:ln>
            <a:solidFill>
              <a:srgbClr val="0000FF"/>
            </a:solidFill>
          </a:ln>
        </p:spPr>
      </p:pic>
      <p:graphicFrame>
        <p:nvGraphicFramePr>
          <p:cNvPr id="20" name="Таблица 19"/>
          <p:cNvGraphicFramePr>
            <a:graphicFrameLocks noGrp="1"/>
          </p:cNvGraphicFramePr>
          <p:nvPr/>
        </p:nvGraphicFramePr>
        <p:xfrm>
          <a:off x="214282" y="4500570"/>
          <a:ext cx="4429156" cy="2167338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1785950"/>
                <a:gridCol w="1000132"/>
                <a:gridCol w="785818"/>
                <a:gridCol w="857256"/>
              </a:tblGrid>
              <a:tr h="27453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1000" b="1" kern="1200" dirty="0" smtClean="0"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конкурс</a:t>
                      </a:r>
                      <a:endParaRPr lang="ru-RU" sz="1000" b="1" i="0" kern="1200" dirty="0" smtClean="0"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уровень</a:t>
                      </a:r>
                      <a:endParaRPr lang="ru-RU" sz="1000" b="1" i="0" kern="1200" dirty="0" smtClean="0"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статус</a:t>
                      </a:r>
                      <a:endParaRPr lang="ru-RU" sz="1000" b="1" i="0" kern="1200" dirty="0" smtClean="0"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</a:t>
                      </a:r>
                      <a:endParaRPr lang="ru-RU" sz="1000" b="1" i="0" kern="1200" dirty="0" smtClean="0"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26115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900" b="1" kern="1200" dirty="0" smtClean="0"/>
                        <a:t>Всероссийская</a:t>
                      </a:r>
                      <a:r>
                        <a:rPr lang="ru-RU" sz="900" b="1" kern="1200" baseline="0" dirty="0" smtClean="0"/>
                        <a:t> олимпиада школьников</a:t>
                      </a:r>
                      <a:endParaRPr lang="ru-RU" sz="9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900" b="1" kern="1200" dirty="0" smtClean="0"/>
                        <a:t>муниципальный</a:t>
                      </a:r>
                      <a:endParaRPr lang="ru-RU" sz="9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участник</a:t>
                      </a:r>
                      <a:endParaRPr lang="ru-RU" sz="900" b="1" i="0" kern="1200" dirty="0" smtClean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11</a:t>
                      </a:r>
                      <a:endParaRPr lang="ru-RU" sz="900" b="1" i="0" kern="1200" dirty="0" smtClean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</a:tr>
              <a:tr h="26115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900" b="1" kern="1200" dirty="0" smtClean="0"/>
                        <a:t>Всероссийский конкурс</a:t>
                      </a:r>
                      <a:r>
                        <a:rPr lang="ru-RU" sz="900" b="1" kern="1200" baseline="0" dirty="0" smtClean="0"/>
                        <a:t> сочинений</a:t>
                      </a:r>
                      <a:endParaRPr lang="ru-RU" sz="9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900" b="1" kern="1200" dirty="0" smtClean="0"/>
                        <a:t>муниципальный</a:t>
                      </a:r>
                      <a:endParaRPr lang="ru-RU" sz="9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призёр</a:t>
                      </a:r>
                      <a:endParaRPr lang="ru-RU" sz="900" b="1" i="0" kern="1200" dirty="0" smtClean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2</a:t>
                      </a:r>
                      <a:endParaRPr lang="ru-RU" sz="900" b="1" i="0" kern="1200" dirty="0" smtClean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26115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/>
                        <a:t>Корпоративный</a:t>
                      </a:r>
                      <a:r>
                        <a:rPr lang="ru-RU" sz="900" b="1" kern="1200" baseline="0" dirty="0" smtClean="0"/>
                        <a:t> конкурс «Сила света»</a:t>
                      </a:r>
                      <a:endParaRPr lang="ru-RU" sz="9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/>
                        <a:t>всероссийский</a:t>
                      </a:r>
                      <a:endParaRPr lang="ru-RU" sz="9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победитель</a:t>
                      </a:r>
                      <a:endParaRPr lang="ru-RU" sz="900" b="1" i="0" kern="1200" dirty="0" smtClean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900" b="1" kern="1200" dirty="0" smtClean="0">
                          <a:solidFill>
                            <a:srgbClr val="C00000"/>
                          </a:solidFill>
                        </a:rPr>
                        <a:t>1</a:t>
                      </a:r>
                      <a:endParaRPr lang="ru-RU" sz="900" b="1" kern="1200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</a:tr>
              <a:tr h="26115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/>
                        <a:t>Конкурс чтецов на английском языке</a:t>
                      </a:r>
                      <a:endParaRPr lang="ru-RU" sz="9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/>
                        <a:t>муниципальный</a:t>
                      </a:r>
                      <a:endParaRPr lang="ru-RU" sz="9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призёр</a:t>
                      </a:r>
                      <a:endParaRPr lang="ru-RU" sz="900" b="1" i="0" kern="1200" dirty="0" smtClean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ru-RU" sz="900" b="1" kern="1200" dirty="0" smtClean="0">
                          <a:solidFill>
                            <a:srgbClr val="C00000"/>
                          </a:solidFill>
                        </a:rPr>
                        <a:t>1</a:t>
                      </a:r>
                      <a:endParaRPr lang="ru-RU" sz="900" b="1" kern="1200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29254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/>
                        <a:t>Дистанционный библиотечный марафон</a:t>
                      </a:r>
                      <a:endParaRPr lang="ru-RU" sz="9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/>
                        <a:t>муниципальный</a:t>
                      </a:r>
                      <a:endParaRPr lang="ru-RU" sz="9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призёр</a:t>
                      </a:r>
                      <a:endParaRPr lang="ru-RU" sz="900" b="1" i="0" kern="1200" dirty="0" smtClean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1</a:t>
                      </a:r>
                      <a:endParaRPr lang="ru-RU" sz="900" b="1" i="0" kern="1200" dirty="0" smtClean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shade val="30000"/>
                            <a:satMod val="115000"/>
                          </a:schemeClr>
                        </a:gs>
                        <a:gs pos="50000">
                          <a:schemeClr val="bg1">
                            <a:shade val="67500"/>
                            <a:satMod val="115000"/>
                          </a:schemeClr>
                        </a:gs>
                        <a:gs pos="100000">
                          <a:schemeClr val="bg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</a:tr>
              <a:tr h="29254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/>
                        <a:t>Финансовые бои</a:t>
                      </a:r>
                      <a:endParaRPr lang="ru-RU" sz="9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anchorCtr="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/>
                        <a:t>муниципальный</a:t>
                      </a:r>
                      <a:endParaRPr lang="ru-RU" sz="900" b="1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команда - призёр</a:t>
                      </a:r>
                      <a:endParaRPr lang="ru-RU" sz="900" b="1" i="0" kern="1200" dirty="0" smtClean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b="1" kern="1200" dirty="0" smtClean="0">
                          <a:solidFill>
                            <a:srgbClr val="C00000"/>
                          </a:solidFill>
                          <a:effectLst/>
                        </a:rPr>
                        <a:t>1</a:t>
                      </a:r>
                      <a:endParaRPr lang="ru-RU" sz="900" b="1" i="0" kern="1200" dirty="0" smtClean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rgbClr val="EDF6F9">
                            <a:shade val="30000"/>
                            <a:satMod val="115000"/>
                          </a:srgbClr>
                        </a:gs>
                        <a:gs pos="50000">
                          <a:srgbClr val="EDF6F9">
                            <a:shade val="67500"/>
                            <a:satMod val="115000"/>
                          </a:srgbClr>
                        </a:gs>
                        <a:gs pos="100000">
                          <a:srgbClr val="EDF6F9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</a:tbl>
          </a:graphicData>
        </a:graphic>
      </p:graphicFrame>
      <p:sp>
        <p:nvSpPr>
          <p:cNvPr id="41" name="Прямоугольник 40"/>
          <p:cNvSpPr/>
          <p:nvPr/>
        </p:nvSpPr>
        <p:spPr>
          <a:xfrm>
            <a:off x="142844" y="71414"/>
            <a:ext cx="47323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Среднее общее образование</a:t>
            </a:r>
            <a:endParaRPr lang="ru-RU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5643570" y="1138182"/>
            <a:ext cx="3143272" cy="1647876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00" dirty="0"/>
          </a:p>
        </p:txBody>
      </p:sp>
      <p:sp>
        <p:nvSpPr>
          <p:cNvPr id="43" name="Прямоугольник 42">
            <a:hlinkClick r:id="rId6"/>
          </p:cNvPr>
          <p:cNvSpPr/>
          <p:nvPr/>
        </p:nvSpPr>
        <p:spPr>
          <a:xfrm>
            <a:off x="5643570" y="642918"/>
            <a:ext cx="3143272" cy="50006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Государственная итоговая аттестация </a:t>
            </a:r>
            <a:br>
              <a:rPr lang="ru-RU" sz="1400" b="1" dirty="0" smtClean="0">
                <a:solidFill>
                  <a:schemeClr val="bg1"/>
                </a:solidFill>
              </a:rPr>
            </a:br>
            <a:r>
              <a:rPr lang="ru-RU" sz="1400" b="1" dirty="0" smtClean="0">
                <a:solidFill>
                  <a:schemeClr val="bg1"/>
                </a:solidFill>
              </a:rPr>
              <a:t>11-х классов</a:t>
            </a:r>
            <a:endParaRPr lang="ru-RU" sz="1400" b="1" dirty="0">
              <a:solidFill>
                <a:schemeClr val="bg1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715008" y="1214422"/>
            <a:ext cx="30003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всего сдавало …………………..  – </a:t>
            </a:r>
            <a:r>
              <a:rPr lang="ru-RU" sz="12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23 чел.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аттестат особого образца и медаль «За особые  успехи в учении</a:t>
            </a:r>
            <a:r>
              <a:rPr lang="ru-RU" sz="12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 .…… 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12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2 чел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получили более 80 баллов …….   – </a:t>
            </a:r>
            <a:r>
              <a:rPr lang="ru-RU" sz="12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9 чел.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из них более 90 баллов ……… .   – </a:t>
            </a:r>
            <a:r>
              <a:rPr lang="ru-RU" sz="12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3 чел.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набрали по результатам 3-х предметов 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более 220 баллов ………………   – </a:t>
            </a:r>
            <a:r>
              <a:rPr lang="ru-RU" sz="12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5 чел. 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5643570" y="3495636"/>
            <a:ext cx="3071834" cy="1219248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6" name="Прямоугольник 45">
            <a:hlinkClick r:id="rId6"/>
          </p:cNvPr>
          <p:cNvSpPr/>
          <p:nvPr/>
        </p:nvSpPr>
        <p:spPr>
          <a:xfrm>
            <a:off x="5643570" y="3000372"/>
            <a:ext cx="3071834" cy="50006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Трудоустройство выпускников</a:t>
            </a:r>
            <a:br>
              <a:rPr lang="ru-RU" sz="1400" b="1" dirty="0" smtClean="0">
                <a:solidFill>
                  <a:schemeClr val="bg1"/>
                </a:solidFill>
              </a:rPr>
            </a:br>
            <a:r>
              <a:rPr lang="ru-RU" sz="1400" b="1" dirty="0" smtClean="0">
                <a:solidFill>
                  <a:schemeClr val="bg1"/>
                </a:solidFill>
              </a:rPr>
              <a:t>11-х классов</a:t>
            </a:r>
            <a:endParaRPr lang="ru-RU" sz="1400" b="1" dirty="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715008" y="3643314"/>
            <a:ext cx="29289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Поступили в вузы: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на бюджет  ……………………………..   </a:t>
            </a:r>
            <a:r>
              <a:rPr lang="ru-RU" sz="10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– 16%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платно</a:t>
            </a:r>
            <a:r>
              <a:rPr lang="ru-RU" sz="1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………………………………….   </a:t>
            </a:r>
            <a:r>
              <a:rPr lang="ru-RU" sz="10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– 48%</a:t>
            </a:r>
          </a:p>
          <a:p>
            <a:r>
              <a:rPr lang="ru-RU" sz="1000" dirty="0" err="1" smtClean="0">
                <a:latin typeface="Times New Roman" pitchFamily="18" charset="0"/>
                <a:cs typeface="Times New Roman" pitchFamily="18" charset="0"/>
              </a:rPr>
              <a:t>СУЗы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………………………………….   </a:t>
            </a:r>
            <a:r>
              <a:rPr lang="ru-RU" sz="10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– 12%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работают  ………………………………   </a:t>
            </a:r>
            <a:r>
              <a:rPr lang="ru-RU" sz="10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– 8%</a:t>
            </a:r>
          </a:p>
          <a:p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армия …………………………………..     – </a:t>
            </a:r>
            <a:r>
              <a:rPr lang="ru-RU" sz="10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8% </a:t>
            </a:r>
          </a:p>
        </p:txBody>
      </p:sp>
      <p:pic>
        <p:nvPicPr>
          <p:cNvPr id="18436" name="Picture 4" descr="https://www.tgl.net.ru/wp-content/uploads/2018/06/cropped-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000496" y="857232"/>
            <a:ext cx="1266794" cy="1266794"/>
          </a:xfrm>
          <a:prstGeom prst="rect">
            <a:avLst/>
          </a:prstGeom>
          <a:noFill/>
        </p:spPr>
      </p:pic>
      <p:pic>
        <p:nvPicPr>
          <p:cNvPr id="24" name="Picture 1">
            <a:hlinkClick r:id="rId15" action="ppaction://hlinksldjump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358214" y="6251274"/>
            <a:ext cx="714380" cy="5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Рисунок 29" descr="51.gif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rot="5400000">
            <a:off x="8515380" y="5929330"/>
            <a:ext cx="342900" cy="3429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71414"/>
            <a:ext cx="68326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Библиотека – территория взаимодействия</a:t>
            </a:r>
            <a:endParaRPr lang="ru-RU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71802" y="857232"/>
            <a:ext cx="5929354" cy="144655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Объем фонда в </a:t>
            </a:r>
            <a:r>
              <a:rPr lang="en-US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2019-20 </a:t>
            </a:r>
            <a:r>
              <a:rPr lang="ru-RU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учебном  году составил </a:t>
            </a:r>
            <a:r>
              <a:rPr lang="en-US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29073 </a:t>
            </a:r>
            <a:r>
              <a:rPr lang="ru-RU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экземпляров,  из них художественной литературы –</a:t>
            </a:r>
            <a:r>
              <a:rPr lang="en-US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11302</a:t>
            </a:r>
            <a:r>
              <a:rPr lang="ru-RU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 экз.,   учебников –</a:t>
            </a:r>
            <a:r>
              <a:rPr lang="en-US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17771</a:t>
            </a:r>
            <a:r>
              <a:rPr lang="ru-RU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 экз.  За</a:t>
            </a:r>
            <a:r>
              <a:rPr lang="en-US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20</a:t>
            </a:r>
            <a:r>
              <a:rPr lang="en-US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19</a:t>
            </a:r>
            <a:r>
              <a:rPr lang="ru-RU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-20</a:t>
            </a:r>
            <a:r>
              <a:rPr lang="en-US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20 </a:t>
            </a:r>
            <a:r>
              <a:rPr lang="ru-RU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учебный год</a:t>
            </a:r>
            <a:r>
              <a:rPr lang="en-US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было приобретено-</a:t>
            </a:r>
            <a:r>
              <a:rPr lang="en-US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4107 </a:t>
            </a:r>
            <a:r>
              <a:rPr lang="ru-RU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экз. учебников.  Все учащиеся были обеспечены на 100% учебной литературой из  библиотечного фонда. Наиболее востребованная литература: программная,  детская литература, периодика. Спрашиваемой является литература по таким предметам, как литература, окружающий мир, история. </a:t>
            </a:r>
          </a:p>
          <a:p>
            <a:r>
              <a:rPr lang="ru-RU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       Однако,  наиболее важным  показателем, на взгляд заведующей библиотекой </a:t>
            </a:r>
            <a:r>
              <a:rPr lang="ru-RU" sz="1100" dirty="0" err="1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Окользиной</a:t>
            </a:r>
            <a:r>
              <a:rPr lang="ru-RU" sz="1100" dirty="0" smtClean="0">
                <a:solidFill>
                  <a:srgbClr val="240F33"/>
                </a:solidFill>
                <a:latin typeface="Monotype Corsiva" pitchFamily="66" charset="0"/>
                <a:cs typeface="Times New Roman" pitchFamily="18" charset="0"/>
              </a:rPr>
              <a:t> Марии Вячеславовны, является увеличение активных читателей,, которых в этом учебном году  увеличилось более, чем на 17%. Самыми   активными  классами  оказались: 10-а, 10б,  2а, 4а и 4б классы.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29124" y="467005"/>
            <a:ext cx="4357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200" b="1" i="1" dirty="0" smtClean="0">
                <a:solidFill>
                  <a:srgbClr val="AC0000"/>
                </a:solidFill>
              </a:rPr>
              <a:t>«Цель моей работы – вырастить активного читателя»</a:t>
            </a:r>
          </a:p>
          <a:p>
            <a:pPr algn="r"/>
            <a:r>
              <a:rPr lang="ru-RU" sz="1200" b="1" i="1" dirty="0" smtClean="0">
                <a:solidFill>
                  <a:srgbClr val="0000FF"/>
                </a:solidFill>
              </a:rPr>
              <a:t>зав. библиотекой </a:t>
            </a:r>
            <a:r>
              <a:rPr lang="ru-RU" sz="1200" b="1" i="1" dirty="0" err="1" smtClean="0">
                <a:solidFill>
                  <a:srgbClr val="0000FF"/>
                </a:solidFill>
              </a:rPr>
              <a:t>Окользина</a:t>
            </a:r>
            <a:r>
              <a:rPr lang="ru-RU" sz="1200" b="1" i="1" dirty="0" smtClean="0">
                <a:solidFill>
                  <a:srgbClr val="0000FF"/>
                </a:solidFill>
              </a:rPr>
              <a:t> М.В.</a:t>
            </a:r>
            <a:endParaRPr lang="ru-RU" sz="1200" b="1" i="1" dirty="0">
              <a:solidFill>
                <a:srgbClr val="0000FF"/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214282" y="785794"/>
          <a:ext cx="2643206" cy="1071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786578" y="2995008"/>
            <a:ext cx="2214578" cy="2361982"/>
          </a:xfrm>
          <a:prstGeom prst="rect">
            <a:avLst/>
          </a:prstGeom>
          <a:solidFill>
            <a:srgbClr val="33CCCC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/>
          </p:cNvPr>
          <p:cNvSpPr/>
          <p:nvPr/>
        </p:nvSpPr>
        <p:spPr>
          <a:xfrm>
            <a:off x="6786578" y="2494942"/>
            <a:ext cx="2214578" cy="50006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bg1"/>
                </a:solidFill>
              </a:rPr>
              <a:t>Правовое воспитание</a:t>
            </a:r>
            <a:br>
              <a:rPr lang="ru-RU" sz="1000" b="1" dirty="0" smtClean="0">
                <a:solidFill>
                  <a:schemeClr val="bg1"/>
                </a:solidFill>
              </a:rPr>
            </a:br>
            <a:r>
              <a:rPr lang="ru-RU" sz="800" i="1" dirty="0" smtClean="0">
                <a:solidFill>
                  <a:schemeClr val="bg1"/>
                </a:solidFill>
                <a:latin typeface="Monotype Corsiva" pitchFamily="66" charset="0"/>
              </a:rPr>
              <a:t>(взаимодействие с Уполномоченным </a:t>
            </a:r>
            <a:br>
              <a:rPr lang="ru-RU" sz="800" i="1" dirty="0" smtClean="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ru-RU" sz="800" i="1" dirty="0" smtClean="0">
                <a:solidFill>
                  <a:schemeClr val="bg1"/>
                </a:solidFill>
                <a:latin typeface="Monotype Corsiva" pitchFamily="66" charset="0"/>
              </a:rPr>
              <a:t>по защите прав участников образовательного процесса)</a:t>
            </a:r>
          </a:p>
        </p:txBody>
      </p:sp>
      <p:pic>
        <p:nvPicPr>
          <p:cNvPr id="9" name="Рисунок 8" descr="G:\солнышко\СОЛНЫШКО\библ для миши\19-20\права детей 19-20\Библиотекарь рассказывет о событии, которому посвящено мероприятие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58017" y="3071248"/>
            <a:ext cx="928693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7786710" y="3066446"/>
            <a:ext cx="1214446" cy="2285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00"/>
              </a:lnSpc>
            </a:pPr>
            <a:endParaRPr lang="ru-RU" sz="800" dirty="0" smtClean="0">
              <a:cs typeface="Times New Roman" pitchFamily="18" charset="0"/>
            </a:endParaRPr>
          </a:p>
          <a:p>
            <a:pPr marL="177800" indent="-177800">
              <a:lnSpc>
                <a:spcPts val="9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800" dirty="0" smtClean="0">
                <a:cs typeface="Times New Roman" pitchFamily="18" charset="0"/>
              </a:rPr>
              <a:t>Интерактивные правовые викторины</a:t>
            </a:r>
            <a:br>
              <a:rPr lang="ru-RU" sz="800" dirty="0" smtClean="0">
                <a:cs typeface="Times New Roman" pitchFamily="18" charset="0"/>
              </a:rPr>
            </a:br>
            <a:r>
              <a:rPr lang="ru-RU" sz="800" dirty="0" smtClean="0">
                <a:cs typeface="Times New Roman" pitchFamily="18" charset="0"/>
              </a:rPr>
              <a:t/>
            </a:r>
            <a:br>
              <a:rPr lang="ru-RU" sz="800" dirty="0" smtClean="0">
                <a:cs typeface="Times New Roman" pitchFamily="18" charset="0"/>
              </a:rPr>
            </a:br>
            <a:endParaRPr lang="ru-RU" sz="800" dirty="0" smtClean="0">
              <a:cs typeface="Times New Roman" pitchFamily="18" charset="0"/>
            </a:endParaRPr>
          </a:p>
          <a:p>
            <a:pPr marL="177800" indent="-177800">
              <a:lnSpc>
                <a:spcPts val="9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en-US" sz="800" dirty="0" smtClean="0">
                <a:cs typeface="Times New Roman" pitchFamily="18" charset="0"/>
              </a:rPr>
              <a:t> </a:t>
            </a:r>
            <a:r>
              <a:rPr lang="ru-RU" sz="800" dirty="0" smtClean="0">
                <a:cs typeface="Times New Roman" pitchFamily="18" charset="0"/>
              </a:rPr>
              <a:t>Внеклассные мероприятия «Ребёнок в правовом государстве»</a:t>
            </a:r>
            <a:br>
              <a:rPr lang="ru-RU" sz="800" dirty="0" smtClean="0">
                <a:cs typeface="Times New Roman" pitchFamily="18" charset="0"/>
              </a:rPr>
            </a:br>
            <a:r>
              <a:rPr lang="ru-RU" sz="800" dirty="0" smtClean="0">
                <a:cs typeface="Times New Roman" pitchFamily="18" charset="0"/>
              </a:rPr>
              <a:t/>
            </a:r>
            <a:br>
              <a:rPr lang="ru-RU" sz="800" dirty="0" smtClean="0">
                <a:cs typeface="Times New Roman" pitchFamily="18" charset="0"/>
              </a:rPr>
            </a:br>
            <a:endParaRPr lang="ru-RU" sz="800" dirty="0" smtClean="0">
              <a:cs typeface="Times New Roman" pitchFamily="18" charset="0"/>
            </a:endParaRPr>
          </a:p>
          <a:p>
            <a:pPr marL="177800" indent="-177800">
              <a:lnSpc>
                <a:spcPts val="9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800" dirty="0" smtClean="0">
                <a:cs typeface="Times New Roman" pitchFamily="18" charset="0"/>
              </a:rPr>
              <a:t> </a:t>
            </a:r>
            <a:r>
              <a:rPr lang="ru-RU" sz="800" dirty="0" err="1" smtClean="0">
                <a:cs typeface="Times New Roman" pitchFamily="18" charset="0"/>
              </a:rPr>
              <a:t>Квесты</a:t>
            </a:r>
            <a:r>
              <a:rPr lang="ru-RU" sz="800" dirty="0" smtClean="0">
                <a:cs typeface="Times New Roman" pitchFamily="18" charset="0"/>
              </a:rPr>
              <a:t> «Правовая защита»</a:t>
            </a:r>
            <a:br>
              <a:rPr lang="ru-RU" sz="800" dirty="0" smtClean="0">
                <a:cs typeface="Times New Roman" pitchFamily="18" charset="0"/>
              </a:rPr>
            </a:br>
            <a:endParaRPr lang="ru-RU" sz="800" dirty="0" smtClean="0">
              <a:cs typeface="Times New Roman" pitchFamily="18" charset="0"/>
            </a:endParaRPr>
          </a:p>
          <a:p>
            <a:pPr marL="177800" indent="-177800">
              <a:lnSpc>
                <a:spcPts val="9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800" dirty="0" smtClean="0">
                <a:cs typeface="Times New Roman" pitchFamily="18" charset="0"/>
              </a:rPr>
              <a:t>Неделя правовой помощи детям </a:t>
            </a:r>
            <a:br>
              <a:rPr lang="ru-RU" sz="800" dirty="0" smtClean="0">
                <a:cs typeface="Times New Roman" pitchFamily="18" charset="0"/>
              </a:rPr>
            </a:br>
            <a:endParaRPr lang="ru-RU" sz="800" dirty="0" smtClean="0">
              <a:cs typeface="Times New Roman" pitchFamily="18" charset="0"/>
            </a:endParaRPr>
          </a:p>
        </p:txBody>
      </p:sp>
      <p:pic>
        <p:nvPicPr>
          <p:cNvPr id="12" name="Picture 2" descr="G:\солнышко\СОЛНЫШКО\библ для миши\19-20\события\Квест  для учащихся 9-х классов Правовая защита.JPG"/>
          <p:cNvPicPr>
            <a:picLocks noChangeAspect="1" noChangeArrowheads="1"/>
          </p:cNvPicPr>
          <p:nvPr/>
        </p:nvPicPr>
        <p:blipFill>
          <a:blip r:embed="rId9" cstate="print"/>
          <a:srcRect r="15556" b="6667"/>
          <a:stretch>
            <a:fillRect/>
          </a:stretch>
        </p:blipFill>
        <p:spPr bwMode="auto">
          <a:xfrm>
            <a:off x="6858016" y="4642884"/>
            <a:ext cx="928693" cy="684300"/>
          </a:xfrm>
          <a:prstGeom prst="rect">
            <a:avLst/>
          </a:prstGeom>
          <a:noFill/>
        </p:spPr>
      </p:pic>
      <p:pic>
        <p:nvPicPr>
          <p:cNvPr id="13" name="Picture 3" descr="G:\солнышко\СОЛНЫШКО\библ для миши\19-20\права детей 19-20\Особенно заинтересовала тема мероприятия Нэште Григория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58016" y="3857066"/>
            <a:ext cx="928693" cy="696521"/>
          </a:xfrm>
          <a:prstGeom prst="rect">
            <a:avLst/>
          </a:prstGeom>
          <a:noFill/>
        </p:spPr>
      </p:pic>
      <p:sp>
        <p:nvSpPr>
          <p:cNvPr id="14" name="Прямоугольник 13">
            <a:hlinkClick r:id="rId11"/>
          </p:cNvPr>
          <p:cNvSpPr/>
          <p:nvPr/>
        </p:nvSpPr>
        <p:spPr>
          <a:xfrm>
            <a:off x="4500562" y="2494942"/>
            <a:ext cx="2214578" cy="500066"/>
          </a:xfrm>
          <a:prstGeom prst="rect">
            <a:avLst/>
          </a:prstGeom>
          <a:solidFill>
            <a:schemeClr val="bg2">
              <a:lumMod val="25000"/>
            </a:schemeClr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bg1"/>
                </a:solidFill>
              </a:rPr>
              <a:t>Гражданско-патриотическое направление</a:t>
            </a:r>
            <a:endParaRPr lang="ru-RU" sz="1000" b="1" dirty="0">
              <a:solidFill>
                <a:schemeClr val="bg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500562" y="2995008"/>
            <a:ext cx="2214578" cy="2357454"/>
          </a:xfrm>
          <a:prstGeom prst="rect">
            <a:avLst/>
          </a:prstGeom>
          <a:solidFill>
            <a:srgbClr val="92D050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12" cstate="print"/>
          <a:srcRect t="6701" r="24615" b="6188"/>
          <a:stretch>
            <a:fillRect/>
          </a:stretch>
        </p:blipFill>
        <p:spPr bwMode="auto">
          <a:xfrm>
            <a:off x="4570820" y="3066446"/>
            <a:ext cx="928694" cy="60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TextBox 16"/>
          <p:cNvSpPr txBox="1"/>
          <p:nvPr/>
        </p:nvSpPr>
        <p:spPr>
          <a:xfrm>
            <a:off x="5500694" y="3028607"/>
            <a:ext cx="121444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00"/>
              </a:lnSpc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ts val="9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Классный час «День героев Отечества»</a:t>
            </a:r>
            <a:br>
              <a:rPr lang="ru-RU" sz="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7 класс</a:t>
            </a:r>
            <a:br>
              <a:rPr lang="ru-RU" sz="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dirty="0" smtClean="0">
                <a:latin typeface="Times New Roman" pitchFamily="18" charset="0"/>
                <a:cs typeface="Times New Roman" pitchFamily="18" charset="0"/>
              </a:rPr>
            </a:b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ts val="9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Интерактивный </a:t>
            </a:r>
            <a:r>
              <a:rPr lang="ru-RU" sz="800" dirty="0" err="1" smtClean="0">
                <a:latin typeface="Times New Roman" pitchFamily="18" charset="0"/>
                <a:cs typeface="Times New Roman" pitchFamily="18" charset="0"/>
              </a:rPr>
              <a:t>квест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 «Дорогами победы»</a:t>
            </a:r>
            <a:br>
              <a:rPr lang="ru-RU" sz="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2 – 4 классы</a:t>
            </a:r>
            <a:br>
              <a:rPr lang="ru-RU" sz="800" dirty="0" smtClean="0">
                <a:latin typeface="Times New Roman" pitchFamily="18" charset="0"/>
                <a:cs typeface="Times New Roman" pitchFamily="18" charset="0"/>
              </a:rPr>
            </a:b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ts val="900"/>
              </a:lnSpc>
              <a:buClr>
                <a:srgbClr val="C00000"/>
              </a:buClr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ts val="9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Презентация книжной выставки «Бросок в бессмертие», посвящённая детям войны</a:t>
            </a:r>
            <a:br>
              <a:rPr lang="ru-RU" sz="800" dirty="0" smtClean="0">
                <a:latin typeface="Times New Roman" pitchFamily="18" charset="0"/>
                <a:cs typeface="Times New Roman" pitchFamily="18" charset="0"/>
              </a:rPr>
            </a:b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5" descr="G:\солнышко\СОЛНЫШКО\библ для миши\19-20\Дорога победы 2019\Учащиеся 2б класса внимательно слушают вопросы ведущего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577476" y="3875115"/>
            <a:ext cx="922038" cy="691529"/>
          </a:xfrm>
          <a:prstGeom prst="rect">
            <a:avLst/>
          </a:prstGeom>
          <a:noFill/>
        </p:spPr>
      </p:pic>
      <p:pic>
        <p:nvPicPr>
          <p:cNvPr id="19" name="Picture 2" descr="G:\солнышко\СОЛНЫШКО\библ для миши\19-20\6.jpg"/>
          <p:cNvPicPr>
            <a:picLocks noChangeAspect="1" noChangeArrowheads="1"/>
          </p:cNvPicPr>
          <p:nvPr/>
        </p:nvPicPr>
        <p:blipFill>
          <a:blip r:embed="rId14" cstate="print"/>
          <a:srcRect t="6349" r="14286"/>
          <a:stretch>
            <a:fillRect/>
          </a:stretch>
        </p:blipFill>
        <p:spPr bwMode="auto">
          <a:xfrm>
            <a:off x="4570789" y="4709520"/>
            <a:ext cx="929905" cy="571504"/>
          </a:xfrm>
          <a:prstGeom prst="rect">
            <a:avLst/>
          </a:prstGeom>
          <a:noFill/>
        </p:spPr>
      </p:pic>
      <p:pic>
        <p:nvPicPr>
          <p:cNvPr id="30" name="Picture 2" descr="G:\солнышко\СОЛНЫШКО\библ для миши\19-20\события\Помощники Уполномоченного из Совета старшеклассников школы подводят итоги Дня правовой помощи детям. Кто же стал победителем правовой викторины....jpg"/>
          <p:cNvPicPr>
            <a:picLocks noChangeAspect="1" noChangeArrowheads="1"/>
          </p:cNvPicPr>
          <p:nvPr/>
        </p:nvPicPr>
        <p:blipFill>
          <a:blip r:embed="rId15" cstate="print"/>
          <a:srcRect l="31746" t="13429" r="47728" b="34026"/>
          <a:stretch>
            <a:fillRect/>
          </a:stretch>
        </p:blipFill>
        <p:spPr bwMode="auto">
          <a:xfrm>
            <a:off x="357157" y="4071942"/>
            <a:ext cx="1242227" cy="178880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sp3d>
            <a:bevelT prst="angle"/>
          </a:sp3d>
        </p:spPr>
      </p:pic>
      <p:sp>
        <p:nvSpPr>
          <p:cNvPr id="31" name="TextBox 30"/>
          <p:cNvSpPr txBox="1"/>
          <p:nvPr/>
        </p:nvSpPr>
        <p:spPr>
          <a:xfrm>
            <a:off x="71406" y="5929330"/>
            <a:ext cx="2000264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dist="38100" dir="4200000" sx="101000" sy="101000" algn="tl" rotWithShape="0">
              <a:srgbClr val="A400A4"/>
            </a:outerShdw>
            <a:softEdge rad="127000"/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</a:bodyPr>
          <a:lstStyle/>
          <a:p>
            <a:r>
              <a:rPr lang="ru-RU" sz="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Библиотечный  районный дистанционный марафона по творчеству И.А. Бунина.</a:t>
            </a:r>
          </a:p>
          <a:p>
            <a:r>
              <a:rPr lang="ru-RU" sz="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Участников – 5 чел.</a:t>
            </a:r>
            <a:r>
              <a:rPr lang="ru-RU" sz="800" b="1" dirty="0" smtClean="0">
                <a:solidFill>
                  <a:srgbClr val="7E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solidFill>
                  <a:srgbClr val="7E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solidFill>
                  <a:srgbClr val="7E0000"/>
                </a:solidFill>
                <a:latin typeface="Times New Roman" pitchFamily="18" charset="0"/>
                <a:cs typeface="Times New Roman" pitchFamily="18" charset="0"/>
              </a:rPr>
              <a:t>призёр – </a:t>
            </a:r>
            <a:r>
              <a:rPr lang="ru-RU" sz="800" b="1" dirty="0" err="1" smtClean="0">
                <a:solidFill>
                  <a:srgbClr val="7E0000"/>
                </a:solidFill>
                <a:latin typeface="Times New Roman" pitchFamily="18" charset="0"/>
                <a:cs typeface="Times New Roman" pitchFamily="18" charset="0"/>
              </a:rPr>
              <a:t>Ишханова</a:t>
            </a:r>
            <a:r>
              <a:rPr lang="ru-RU" sz="800" b="1" dirty="0" smtClean="0">
                <a:solidFill>
                  <a:srgbClr val="7E0000"/>
                </a:solidFill>
                <a:latin typeface="Times New Roman" pitchFamily="18" charset="0"/>
                <a:cs typeface="Times New Roman" pitchFamily="18" charset="0"/>
              </a:rPr>
              <a:t> Полина , 10 класс</a:t>
            </a:r>
            <a:br>
              <a:rPr lang="ru-RU" sz="800" b="1" dirty="0" smtClean="0">
                <a:solidFill>
                  <a:srgbClr val="7E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800" b="1" dirty="0" smtClean="0">
              <a:solidFill>
                <a:srgbClr val="7E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" name="Picture 2" descr="G:\солнышко\СОЛНЫШКО\библ для миши\19-20\события\Помощники Уполномоченного из Совета старшеклассников школы подводят итоги Дня правовой помощи детям. Кто же стал победителем правовой викторины....jpg"/>
          <p:cNvPicPr>
            <a:picLocks noChangeAspect="1" noChangeArrowheads="1"/>
          </p:cNvPicPr>
          <p:nvPr/>
        </p:nvPicPr>
        <p:blipFill>
          <a:blip r:embed="rId16" cstate="print"/>
          <a:srcRect l="19853"/>
          <a:stretch>
            <a:fillRect/>
          </a:stretch>
        </p:blipFill>
        <p:spPr bwMode="auto">
          <a:xfrm>
            <a:off x="71406" y="2067747"/>
            <a:ext cx="2143140" cy="150413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33" name="TextBox 32"/>
          <p:cNvSpPr txBox="1"/>
          <p:nvPr/>
        </p:nvSpPr>
        <p:spPr>
          <a:xfrm>
            <a:off x="142844" y="3429000"/>
            <a:ext cx="1428728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dist="38100" dir="4200000" sx="101000" sy="101000" algn="tl" rotWithShape="0">
              <a:srgbClr val="A400A4"/>
            </a:outerShdw>
            <a:softEdge rad="127000"/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800" b="1" dirty="0" smtClean="0">
                <a:solidFill>
                  <a:srgbClr val="7E0000"/>
                </a:solidFill>
                <a:latin typeface="Times New Roman" pitchFamily="18" charset="0"/>
                <a:cs typeface="Times New Roman" pitchFamily="18" charset="0"/>
              </a:rPr>
              <a:t>Актив библиотеки – </a:t>
            </a:r>
            <a:br>
              <a:rPr lang="ru-RU" sz="800" b="1" dirty="0" smtClean="0">
                <a:solidFill>
                  <a:srgbClr val="7E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совет старшеклассников</a:t>
            </a:r>
          </a:p>
        </p:txBody>
      </p:sp>
      <p:pic>
        <p:nvPicPr>
          <p:cNvPr id="34" name="Picture 4" descr="S:\для всех\фото 2019-2020\онлайн- чемпионат   Изучи интернет – управляй им\20191115_101430.jpg"/>
          <p:cNvPicPr>
            <a:picLocks noChangeAspect="1" noChangeArrowheads="1"/>
          </p:cNvPicPr>
          <p:nvPr/>
        </p:nvPicPr>
        <p:blipFill>
          <a:blip r:embed="rId17" cstate="print"/>
          <a:srcRect t="15667" r="4068"/>
          <a:stretch>
            <a:fillRect/>
          </a:stretch>
        </p:blipFill>
        <p:spPr bwMode="auto">
          <a:xfrm>
            <a:off x="2071670" y="5500702"/>
            <a:ext cx="1343059" cy="71438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  <a:sp3d>
            <a:bevelT prst="angle"/>
          </a:sp3d>
        </p:spPr>
      </p:pic>
      <p:pic>
        <p:nvPicPr>
          <p:cNvPr id="35" name="Picture 5" descr="S:\для всех\фото 2019-2020\онлайн- чемпионат   Изучи интернет – управляй им\20191115_100134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071803" y="5500702"/>
            <a:ext cx="1214446" cy="683126"/>
          </a:xfrm>
          <a:prstGeom prst="rect">
            <a:avLst/>
          </a:prstGeom>
          <a:noFill/>
          <a:ln>
            <a:solidFill>
              <a:schemeClr val="bg1"/>
            </a:solidFill>
          </a:ln>
          <a:scene3d>
            <a:camera prst="perspectiveHeroicExtremeLeftFacing"/>
            <a:lightRig rig="threePt" dir="t"/>
          </a:scene3d>
          <a:sp3d>
            <a:bevelT prst="angle"/>
          </a:sp3d>
        </p:spPr>
      </p:pic>
      <p:sp>
        <p:nvSpPr>
          <p:cNvPr id="36" name="TextBox 35"/>
          <p:cNvSpPr txBox="1"/>
          <p:nvPr/>
        </p:nvSpPr>
        <p:spPr>
          <a:xfrm>
            <a:off x="2214547" y="6286520"/>
            <a:ext cx="2000264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dist="38100" dir="4200000" sx="101000" sy="101000" algn="tl" rotWithShape="0">
              <a:srgbClr val="A400A4"/>
            </a:outerShdw>
            <a:softEdge rad="127000"/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800" b="1" dirty="0" err="1" smtClean="0">
                <a:solidFill>
                  <a:srgbClr val="7E0000"/>
                </a:solidFill>
                <a:latin typeface="Times New Roman" pitchFamily="18" charset="0"/>
                <a:cs typeface="Times New Roman" pitchFamily="18" charset="0"/>
              </a:rPr>
              <a:t>9 – 11 класс. Сборная.</a:t>
            </a:r>
            <a:r>
              <a:rPr lang="ru-RU" sz="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err="1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sz="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 -чемпионат «Изучи интернет – управляй им  (15 место из 80)</a:t>
            </a: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214810" y="5500702"/>
            <a:ext cx="1270008" cy="71438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  <a:sp3d>
            <a:bevelT prst="angle"/>
          </a:sp3d>
        </p:spPr>
      </p:pic>
      <p:pic>
        <p:nvPicPr>
          <p:cNvPr id="38" name="Picture 2" descr="S:\для всех\фото 2019-2020\9 декабря - день Героев Отечества\20191209_110717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5143504" y="5500702"/>
            <a:ext cx="1172775" cy="740699"/>
          </a:xfrm>
          <a:prstGeom prst="rect">
            <a:avLst/>
          </a:prstGeom>
          <a:noFill/>
          <a:scene3d>
            <a:camera prst="perspectiveHeroicExtremeLeftFacing"/>
            <a:lightRig rig="threePt" dir="t"/>
          </a:scene3d>
          <a:sp3d>
            <a:bevelT prst="angle"/>
          </a:sp3d>
        </p:spPr>
      </p:pic>
      <p:sp>
        <p:nvSpPr>
          <p:cNvPr id="39" name="TextBox 38"/>
          <p:cNvSpPr txBox="1"/>
          <p:nvPr/>
        </p:nvSpPr>
        <p:spPr>
          <a:xfrm>
            <a:off x="4357685" y="6286520"/>
            <a:ext cx="1857389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dist="38100" dir="4200000" sx="101000" sy="101000" algn="tl" rotWithShape="0">
              <a:srgbClr val="A400A4"/>
            </a:outerShdw>
            <a:softEdge rad="127000"/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solidFill>
                  <a:srgbClr val="7E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" b="1" dirty="0" smtClean="0">
                <a:solidFill>
                  <a:srgbClr val="7E0000"/>
                </a:solidFill>
                <a:latin typeface="Times New Roman" pitchFamily="18" charset="0"/>
                <a:cs typeface="Times New Roman" pitchFamily="18" charset="0"/>
              </a:rPr>
              <a:t>7 класс. </a:t>
            </a:r>
            <a:br>
              <a:rPr lang="ru-RU" sz="800" b="1" dirty="0" smtClean="0">
                <a:solidFill>
                  <a:srgbClr val="7E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«День героев Отечества»</a:t>
            </a:r>
            <a:br>
              <a:rPr lang="ru-RU" sz="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800" b="1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" name="Picture 2" descr="G:\солнышко\СОЛНЫШКО\библ для миши\19-20\события\Квест  для учащихся 9-х классов Правовая защита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250792" y="5476889"/>
            <a:ext cx="1107290" cy="738193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  <a:sp3d>
            <a:bevelT prst="angle"/>
          </a:sp3d>
        </p:spPr>
      </p:pic>
      <p:pic>
        <p:nvPicPr>
          <p:cNvPr id="41" name="Picture 2" descr="S:\для всех\фото 2019-2020\День толерантности ноябрь 2019\20191119_082503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7000892" y="5469448"/>
            <a:ext cx="1325571" cy="745634"/>
          </a:xfrm>
          <a:prstGeom prst="rect">
            <a:avLst/>
          </a:prstGeom>
          <a:noFill/>
          <a:scene3d>
            <a:camera prst="perspectiveHeroicExtremeLeftFacing"/>
            <a:lightRig rig="threePt" dir="t"/>
          </a:scene3d>
          <a:sp3d>
            <a:bevelT prst="angle"/>
          </a:sp3d>
        </p:spPr>
      </p:pic>
      <p:sp>
        <p:nvSpPr>
          <p:cNvPr id="42" name="Прямоугольник 41"/>
          <p:cNvSpPr/>
          <p:nvPr/>
        </p:nvSpPr>
        <p:spPr>
          <a:xfrm>
            <a:off x="6357950" y="6286520"/>
            <a:ext cx="1857388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dist="38100" dir="4200000" sx="101000" sy="101000" algn="tl" rotWithShape="0">
              <a:srgbClr val="A400A4"/>
            </a:outerShdw>
            <a:softEdge rad="127000"/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800" b="1" dirty="0" smtClean="0">
                <a:solidFill>
                  <a:srgbClr val="7E0000"/>
                </a:solidFill>
                <a:latin typeface="Times New Roman" pitchFamily="18" charset="0"/>
                <a:cs typeface="Times New Roman" pitchFamily="18" charset="0"/>
              </a:rPr>
              <a:t>9-11 класс. </a:t>
            </a:r>
            <a:r>
              <a:rPr lang="ru-RU" sz="800" b="1" dirty="0" err="1" smtClean="0">
                <a:solidFill>
                  <a:srgbClr val="7E0000"/>
                </a:solidFill>
                <a:latin typeface="Times New Roman" pitchFamily="18" charset="0"/>
                <a:cs typeface="Times New Roman" pitchFamily="18" charset="0"/>
              </a:rPr>
              <a:t>Квест</a:t>
            </a:r>
            <a:r>
              <a:rPr lang="ru-RU" sz="800" b="1" dirty="0" smtClean="0">
                <a:solidFill>
                  <a:srgbClr val="7E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ru-RU" sz="800" b="1" dirty="0" smtClean="0">
                <a:solidFill>
                  <a:srgbClr val="7E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«Правовая защита»</a:t>
            </a:r>
            <a:br>
              <a:rPr lang="ru-RU" sz="800" b="1" dirty="0" smtClean="0"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800" b="1" dirty="0" smtClean="0"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Box 42">
            <a:hlinkClick r:id="rId23"/>
          </p:cNvPr>
          <p:cNvSpPr txBox="1"/>
          <p:nvPr/>
        </p:nvSpPr>
        <p:spPr>
          <a:xfrm>
            <a:off x="6143636" y="2223307"/>
            <a:ext cx="27860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740056"/>
                </a:solidFill>
              </a:rPr>
              <a:t>Подробнее о работе библиотеки …</a:t>
            </a:r>
            <a:endParaRPr lang="ru-RU" sz="1200" b="1" dirty="0">
              <a:solidFill>
                <a:srgbClr val="740056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2214546" y="2494942"/>
            <a:ext cx="2214578" cy="500066"/>
          </a:xfrm>
          <a:prstGeom prst="rect">
            <a:avLst/>
          </a:prstGeom>
          <a:solidFill>
            <a:srgbClr val="660066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bg1"/>
                </a:solidFill>
              </a:rPr>
              <a:t>Взаимодействие с классными руководителями и учителями - предметниками</a:t>
            </a:r>
            <a:endParaRPr lang="ru-RU" sz="1000" b="1" dirty="0">
              <a:solidFill>
                <a:schemeClr val="bg1"/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2214546" y="2995008"/>
            <a:ext cx="2214578" cy="2357454"/>
          </a:xfrm>
          <a:prstGeom prst="rect">
            <a:avLst/>
          </a:prstGeom>
          <a:solidFill>
            <a:srgbClr val="FFCCFF"/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6" name="Picture 2" descr="S:\для всех\фото 2019-2020\День толерантности ноябрь 2019\20191119_082503.jp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2286017" y="3066446"/>
            <a:ext cx="928661" cy="522371"/>
          </a:xfrm>
          <a:prstGeom prst="rect">
            <a:avLst/>
          </a:prstGeom>
          <a:noFill/>
        </p:spPr>
      </p:pic>
      <p:sp>
        <p:nvSpPr>
          <p:cNvPr id="47" name="TextBox 46"/>
          <p:cNvSpPr txBox="1"/>
          <p:nvPr/>
        </p:nvSpPr>
        <p:spPr>
          <a:xfrm>
            <a:off x="3214678" y="3066446"/>
            <a:ext cx="1357322" cy="205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900"/>
              </a:lnSpc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ts val="9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Общешкольное мероприятие «День толерантности»</a:t>
            </a:r>
            <a:br>
              <a:rPr lang="ru-RU" sz="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7 - 10 классы</a:t>
            </a:r>
            <a:br>
              <a:rPr lang="ru-RU" sz="800" dirty="0" smtClean="0">
                <a:latin typeface="Times New Roman" pitchFamily="18" charset="0"/>
                <a:cs typeface="Times New Roman" pitchFamily="18" charset="0"/>
              </a:rPr>
            </a:b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ts val="9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en-US" sz="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Проект «Семейная библиотека»</a:t>
            </a:r>
            <a:br>
              <a:rPr lang="ru-RU" sz="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1 – 5 классы</a:t>
            </a:r>
            <a:br>
              <a:rPr lang="ru-RU" sz="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800" dirty="0" smtClean="0">
                <a:latin typeface="Times New Roman" pitchFamily="18" charset="0"/>
                <a:cs typeface="Times New Roman" pitchFamily="18" charset="0"/>
              </a:rPr>
            </a:b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ts val="9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Перемена с увлечением</a:t>
            </a:r>
            <a:br>
              <a:rPr lang="ru-RU" sz="800" dirty="0" smtClean="0">
                <a:latin typeface="Times New Roman" pitchFamily="18" charset="0"/>
                <a:cs typeface="Times New Roman" pitchFamily="18" charset="0"/>
              </a:rPr>
            </a:b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ts val="9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Всероссийская </a:t>
            </a:r>
            <a:br>
              <a:rPr lang="ru-RU" sz="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неделя сбережений</a:t>
            </a:r>
            <a:br>
              <a:rPr lang="ru-RU" sz="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10 – 11 классы</a:t>
            </a:r>
          </a:p>
        </p:txBody>
      </p:sp>
      <p:pic>
        <p:nvPicPr>
          <p:cNvPr id="48" name="Picture 3" descr="G:\солнышко\СОЛНЫШКО\библ для миши\2016-2017\Фото\Литературный вернисаж\на сайт\фото 3.jpg"/>
          <p:cNvPicPr>
            <a:picLocks noChangeAspect="1" noChangeArrowheads="1"/>
          </p:cNvPicPr>
          <p:nvPr/>
        </p:nvPicPr>
        <p:blipFill>
          <a:blip r:embed="rId25" cstate="print"/>
          <a:srcRect t="21429" r="14285" b="3570"/>
          <a:stretch>
            <a:fillRect/>
          </a:stretch>
        </p:blipFill>
        <p:spPr bwMode="auto">
          <a:xfrm>
            <a:off x="2285984" y="3682599"/>
            <a:ext cx="928694" cy="812607"/>
          </a:xfrm>
          <a:prstGeom prst="rect">
            <a:avLst/>
          </a:prstGeom>
          <a:noFill/>
        </p:spPr>
      </p:pic>
      <p:pic>
        <p:nvPicPr>
          <p:cNvPr id="49" name="Picture 6" descr="G:\солнышко\СОЛНЫШКО\библ для миши\18-19 г\носов на сайт\Ученики 4б класса выполняют задания викторины Профессии коротышек .jpg"/>
          <p:cNvPicPr>
            <a:picLocks noChangeAspect="1" noChangeArrowheads="1"/>
          </p:cNvPicPr>
          <p:nvPr/>
        </p:nvPicPr>
        <p:blipFill>
          <a:blip r:embed="rId26" cstate="print"/>
          <a:srcRect t="29464" r="10902" b="18562"/>
          <a:stretch>
            <a:fillRect/>
          </a:stretch>
        </p:blipFill>
        <p:spPr bwMode="auto">
          <a:xfrm>
            <a:off x="2285984" y="4566644"/>
            <a:ext cx="918489" cy="714380"/>
          </a:xfrm>
          <a:prstGeom prst="rect">
            <a:avLst/>
          </a:prstGeom>
          <a:noFill/>
        </p:spPr>
      </p:pic>
      <p:pic>
        <p:nvPicPr>
          <p:cNvPr id="50" name="Picture 1">
            <a:hlinkClick r:id="rId27" action="ppaction://hlinksldjump"/>
          </p:cNvPr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8429652" y="6251274"/>
            <a:ext cx="714380" cy="5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" name="Рисунок 50" descr="51.gif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 rot="5400000">
            <a:off x="8586818" y="5929330"/>
            <a:ext cx="342900" cy="3429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71414"/>
            <a:ext cx="49436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Дополнительное образование</a:t>
            </a:r>
            <a:endParaRPr lang="ru-RU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3571877"/>
            <a:ext cx="4214842" cy="26161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100" b="1" dirty="0" smtClean="0"/>
              <a:t>Вокально-хоровая студия «Мелодия»</a:t>
            </a:r>
            <a:endParaRPr lang="ru-RU" sz="1100" b="1" dirty="0"/>
          </a:p>
        </p:txBody>
      </p:sp>
      <p:pic>
        <p:nvPicPr>
          <p:cNvPr id="10" name="Рисунок 9" descr="2.jpg"/>
          <p:cNvPicPr>
            <a:picLocks noChangeAspect="1"/>
          </p:cNvPicPr>
          <p:nvPr/>
        </p:nvPicPr>
        <p:blipFill>
          <a:blip r:embed="rId3" cstate="print"/>
          <a:srcRect l="17165" t="31249" r="16406" b="22222"/>
          <a:stretch>
            <a:fillRect/>
          </a:stretch>
        </p:blipFill>
        <p:spPr>
          <a:xfrm>
            <a:off x="214282" y="3929066"/>
            <a:ext cx="4429156" cy="1595449"/>
          </a:xfrm>
          <a:prstGeom prst="rect">
            <a:avLst/>
          </a:prstGeom>
          <a:ln>
            <a:solidFill>
              <a:schemeClr val="bg1"/>
            </a:solidFill>
          </a:ln>
          <a:effectLst>
            <a:softEdge rad="127000"/>
          </a:effectLst>
        </p:spPr>
      </p:pic>
      <p:sp>
        <p:nvSpPr>
          <p:cNvPr id="16" name="TextBox 15"/>
          <p:cNvSpPr txBox="1"/>
          <p:nvPr/>
        </p:nvSpPr>
        <p:spPr>
          <a:xfrm>
            <a:off x="2571736" y="5500702"/>
            <a:ext cx="2000264" cy="120032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ru-RU" sz="8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в студии занимается 53 человека</a:t>
            </a:r>
          </a:p>
          <a:p>
            <a:r>
              <a:rPr lang="ru-RU" sz="8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организация концертов – 12, </a:t>
            </a:r>
          </a:p>
          <a:p>
            <a:r>
              <a:rPr lang="ru-RU" sz="8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в том числе  виртуальных – 2;</a:t>
            </a:r>
          </a:p>
          <a:p>
            <a:r>
              <a:rPr lang="ru-RU" sz="8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муниципальные конкурсы: </a:t>
            </a:r>
          </a:p>
          <a:p>
            <a:r>
              <a:rPr lang="ru-RU" sz="8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«Талант без границ» - участник;</a:t>
            </a:r>
          </a:p>
          <a:p>
            <a:r>
              <a:rPr lang="ru-RU" sz="8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 «Ангел надежды» - </a:t>
            </a:r>
            <a:r>
              <a:rPr lang="ru-RU" sz="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лауреат</a:t>
            </a:r>
            <a:r>
              <a:rPr lang="ru-RU" sz="8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8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«Музыкальная радуга» - </a:t>
            </a:r>
            <a:r>
              <a:rPr lang="ru-RU" sz="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победитель; </a:t>
            </a:r>
          </a:p>
          <a:p>
            <a:r>
              <a:rPr lang="ru-RU" sz="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Всероссийский конкурс «Созвездие талантов» – 3 место.</a:t>
            </a:r>
            <a:endParaRPr lang="ru-RU" sz="800" b="1" dirty="0" smtClean="0">
              <a:solidFill>
                <a:srgbClr val="38004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4-конечная звезда 17"/>
          <p:cNvSpPr/>
          <p:nvPr/>
        </p:nvSpPr>
        <p:spPr>
          <a:xfrm>
            <a:off x="71406" y="3143248"/>
            <a:ext cx="428628" cy="500066"/>
          </a:xfrm>
          <a:prstGeom prst="star4">
            <a:avLst>
              <a:gd name="adj" fmla="val 12500"/>
            </a:avLst>
          </a:prstGeom>
          <a:solidFill>
            <a:srgbClr val="33CCCC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285720" y="972442"/>
            <a:ext cx="4143404" cy="24198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ru-RU" sz="1100" b="1" dirty="0" smtClean="0"/>
              <a:t>Клуб «Историческая память»</a:t>
            </a:r>
            <a:endParaRPr lang="ru-RU" sz="11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857752" y="1219786"/>
            <a:ext cx="2786082" cy="92333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всего занимаются  - 37 человек</a:t>
            </a:r>
          </a:p>
          <a:p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участие научно-практических конференций  - 8;</a:t>
            </a:r>
          </a:p>
          <a:p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дипломантов  (</a:t>
            </a:r>
            <a:r>
              <a:rPr lang="en-US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 степени) – 7 чел; </a:t>
            </a:r>
          </a:p>
          <a:p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финалистов  олимпиады </a:t>
            </a:r>
            <a:r>
              <a:rPr lang="ru-RU" sz="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НТИ-</a:t>
            </a:r>
            <a:r>
              <a:rPr lang="en-US" sz="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junior </a:t>
            </a:r>
            <a:r>
              <a:rPr lang="ru-RU" sz="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 5 чел</a:t>
            </a:r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.;</a:t>
            </a:r>
          </a:p>
          <a:p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победитель Всероссийского конкурса </a:t>
            </a:r>
            <a:r>
              <a:rPr lang="ru-RU" sz="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«Сила света» – 1  (</a:t>
            </a:r>
            <a:r>
              <a:rPr lang="ru-RU" sz="9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Цапулина</a:t>
            </a:r>
            <a:r>
              <a:rPr lang="ru-RU" sz="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Ольга)</a:t>
            </a:r>
          </a:p>
        </p:txBody>
      </p:sp>
      <p:pic>
        <p:nvPicPr>
          <p:cNvPr id="21" name="Picture 12" descr="http://ershtv59.ucoz.ru/NO3.png"/>
          <p:cNvPicPr>
            <a:picLocks noChangeAspect="1" noChangeArrowheads="1"/>
          </p:cNvPicPr>
          <p:nvPr/>
        </p:nvPicPr>
        <p:blipFill>
          <a:blip r:embed="rId4">
            <a:lum bright="-9000" contrast="2000"/>
          </a:blip>
          <a:srcRect l="4762" t="6338"/>
          <a:stretch>
            <a:fillRect/>
          </a:stretch>
        </p:blipFill>
        <p:spPr bwMode="auto">
          <a:xfrm>
            <a:off x="5097123" y="2285992"/>
            <a:ext cx="966791" cy="714380"/>
          </a:xfrm>
          <a:prstGeom prst="rect">
            <a:avLst/>
          </a:prstGeom>
          <a:noFill/>
          <a:ln>
            <a:solidFill>
              <a:srgbClr val="001132"/>
            </a:solidFill>
          </a:ln>
          <a:effectLst/>
          <a:scene3d>
            <a:camera prst="perspectiveContrastingRightFacing"/>
            <a:lightRig rig="threePt" dir="t"/>
          </a:scene3d>
          <a:sp3d>
            <a:bevelT prst="angle"/>
          </a:sp3d>
        </p:spPr>
      </p:pic>
      <p:pic>
        <p:nvPicPr>
          <p:cNvPr id="22" name="Picture 14" descr="http://ershtv59.ucoz.ru/NO.png"/>
          <p:cNvPicPr>
            <a:picLocks noChangeAspect="1" noChangeArrowheads="1"/>
          </p:cNvPicPr>
          <p:nvPr/>
        </p:nvPicPr>
        <p:blipFill>
          <a:blip r:embed="rId5" cstate="print">
            <a:lum bright="-9000" contrast="2000"/>
          </a:blip>
          <a:srcRect/>
          <a:stretch>
            <a:fillRect/>
          </a:stretch>
        </p:blipFill>
        <p:spPr bwMode="auto">
          <a:xfrm>
            <a:off x="5811503" y="2214554"/>
            <a:ext cx="975075" cy="721879"/>
          </a:xfrm>
          <a:prstGeom prst="rect">
            <a:avLst/>
          </a:prstGeom>
          <a:noFill/>
          <a:ln>
            <a:solidFill>
              <a:srgbClr val="001132"/>
            </a:solidFill>
          </a:ln>
          <a:effectLst/>
          <a:scene3d>
            <a:camera prst="perspectiveContrastingRightFacing"/>
            <a:lightRig rig="threePt" dir="t"/>
          </a:scene3d>
          <a:sp3d>
            <a:bevelT prst="angle"/>
          </a:sp3d>
        </p:spPr>
      </p:pic>
      <p:pic>
        <p:nvPicPr>
          <p:cNvPr id="24" name="Picture 6" descr="https://sun9-41.userapi.com/c857216/v857216577/94bca/yajFetrxvf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76366" y="1214422"/>
            <a:ext cx="1496228" cy="928694"/>
          </a:xfrm>
          <a:prstGeom prst="rect">
            <a:avLst/>
          </a:prstGeom>
          <a:noFill/>
          <a:ln w="57150">
            <a:noFill/>
          </a:ln>
          <a:effectLst>
            <a:softEdge rad="127000"/>
          </a:effectLst>
        </p:spPr>
      </p:pic>
      <p:sp>
        <p:nvSpPr>
          <p:cNvPr id="23" name="TextBox 22"/>
          <p:cNvSpPr txBox="1"/>
          <p:nvPr/>
        </p:nvSpPr>
        <p:spPr>
          <a:xfrm>
            <a:off x="5000628" y="3643314"/>
            <a:ext cx="4000528" cy="261610"/>
          </a:xfrm>
          <a:prstGeom prst="rect">
            <a:avLst/>
          </a:prstGeom>
          <a:solidFill>
            <a:srgbClr val="BB00FE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100" b="1" dirty="0" smtClean="0"/>
              <a:t>Агитбригада «Юные инспекторы движения»</a:t>
            </a:r>
            <a:endParaRPr lang="ru-RU" sz="1100" b="1" dirty="0"/>
          </a:p>
        </p:txBody>
      </p:sp>
      <p:sp>
        <p:nvSpPr>
          <p:cNvPr id="25" name="4-конечная звезда 24"/>
          <p:cNvSpPr/>
          <p:nvPr/>
        </p:nvSpPr>
        <p:spPr>
          <a:xfrm>
            <a:off x="4214810" y="571480"/>
            <a:ext cx="357190" cy="428628"/>
          </a:xfrm>
          <a:prstGeom prst="star4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4929158" y="972442"/>
            <a:ext cx="4120286" cy="24198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lIns="36000" tIns="36000" rIns="36000" bIns="36000" rtlCol="0">
            <a:spAutoFit/>
          </a:bodyPr>
          <a:lstStyle/>
          <a:p>
            <a:pPr algn="ctr"/>
            <a:r>
              <a:rPr lang="ru-RU" sz="1100" b="1" dirty="0" smtClean="0"/>
              <a:t>Кружок «Интерактивное моделирование физических процессов»</a:t>
            </a:r>
            <a:endParaRPr lang="ru-RU" sz="1100" b="1" dirty="0"/>
          </a:p>
        </p:txBody>
      </p:sp>
      <p:sp>
        <p:nvSpPr>
          <p:cNvPr id="29" name="4-конечная звезда 28"/>
          <p:cNvSpPr/>
          <p:nvPr/>
        </p:nvSpPr>
        <p:spPr>
          <a:xfrm>
            <a:off x="8715372" y="500042"/>
            <a:ext cx="428628" cy="500066"/>
          </a:xfrm>
          <a:prstGeom prst="star4">
            <a:avLst/>
          </a:prstGeom>
          <a:solidFill>
            <a:srgbClr val="9E00D6"/>
          </a:solidFill>
          <a:ln>
            <a:solidFill>
              <a:srgbClr val="6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" name="TextBox 31"/>
          <p:cNvSpPr txBox="1"/>
          <p:nvPr/>
        </p:nvSpPr>
        <p:spPr>
          <a:xfrm>
            <a:off x="214282" y="1214422"/>
            <a:ext cx="3786214" cy="903700"/>
          </a:xfrm>
          <a:prstGeom prst="rect">
            <a:avLst/>
          </a:prstGeom>
          <a:noFill/>
        </p:spPr>
        <p:txBody>
          <a:bodyPr wrap="square" lIns="72000" tIns="36000" rIns="36000" bIns="36000" rtlCol="0">
            <a:spAutoFit/>
          </a:bodyPr>
          <a:lstStyle/>
          <a:p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всего занимаются  - 25 человек</a:t>
            </a:r>
          </a:p>
          <a:p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организация акций -  7 шт., в том числе дистанционных – 3;</a:t>
            </a:r>
            <a:b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проведено экскурсий в школьный музей - 147;</a:t>
            </a:r>
          </a:p>
          <a:p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организовано экскурсий по историческим местам – 15, в том числе виртуальных – 12;</a:t>
            </a:r>
          </a:p>
          <a:p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участие в проектах  -  25  в том  числе дистанционно – 25</a:t>
            </a:r>
          </a:p>
        </p:txBody>
      </p:sp>
      <p:sp>
        <p:nvSpPr>
          <p:cNvPr id="17" name="4-конечная звезда 16"/>
          <p:cNvSpPr/>
          <p:nvPr/>
        </p:nvSpPr>
        <p:spPr>
          <a:xfrm>
            <a:off x="4786314" y="3143248"/>
            <a:ext cx="428628" cy="500066"/>
          </a:xfrm>
          <a:prstGeom prst="star4">
            <a:avLst/>
          </a:prstGeom>
          <a:solidFill>
            <a:srgbClr val="CC00CC"/>
          </a:solidFill>
          <a:ln>
            <a:solidFill>
              <a:srgbClr val="6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4929190" y="3929066"/>
            <a:ext cx="3143272" cy="1042199"/>
          </a:xfrm>
          <a:prstGeom prst="rect">
            <a:avLst/>
          </a:prstGeom>
          <a:noFill/>
        </p:spPr>
        <p:txBody>
          <a:bodyPr wrap="square" lIns="72000" tIns="36000" rIns="36000" bIns="36000" rtlCol="0">
            <a:spAutoFit/>
          </a:bodyPr>
          <a:lstStyle/>
          <a:p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всего занимаются – 15 чел.</a:t>
            </a:r>
          </a:p>
          <a:p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организация выступлений –  20</a:t>
            </a:r>
          </a:p>
          <a:p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проведение викторин -  17, в т.ч виртуальных  -  7</a:t>
            </a:r>
          </a:p>
          <a:p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проведение конкурсов  5, в т.ч. дистанционно  - 3</a:t>
            </a:r>
          </a:p>
          <a:p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выпуск стенгазеты «Добрые дороги детства»</a:t>
            </a:r>
          </a:p>
          <a:p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участие  в муниципальном конкурсе отрядов ЮИД</a:t>
            </a:r>
            <a:b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900" b="1" dirty="0" smtClean="0">
                <a:solidFill>
                  <a:srgbClr val="38004C"/>
                </a:solidFill>
                <a:latin typeface="Times New Roman" pitchFamily="18" charset="0"/>
                <a:cs typeface="Times New Roman" pitchFamily="18" charset="0"/>
              </a:rPr>
              <a:t>участие в муниципальном марафоне отрядов ЮИД  </a:t>
            </a:r>
          </a:p>
        </p:txBody>
      </p:sp>
      <p:pic>
        <p:nvPicPr>
          <p:cNvPr id="34" name="Рисунок 33" descr="Муниципальный этап Марафона по ПДД 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43702" y="5107768"/>
            <a:ext cx="1928826" cy="1446620"/>
          </a:xfrm>
          <a:prstGeom prst="rect">
            <a:avLst/>
          </a:prstGeom>
          <a:effectLst>
            <a:softEdge rad="127000"/>
          </a:effectLst>
          <a:scene3d>
            <a:camera prst="perspectiveHeroicExtremeLeftFacing"/>
            <a:lightRig rig="threePt" dir="t"/>
          </a:scene3d>
        </p:spPr>
      </p:pic>
      <p:pic>
        <p:nvPicPr>
          <p:cNvPr id="35" name="Рисунок 34" descr="мелодия Радуга20.jpg"/>
          <p:cNvPicPr>
            <a:picLocks noChangeAspect="1"/>
          </p:cNvPicPr>
          <p:nvPr/>
        </p:nvPicPr>
        <p:blipFill>
          <a:blip r:embed="rId8" cstate="print"/>
          <a:srcRect l="3918" t="4144" r="4020" b="4685"/>
          <a:stretch>
            <a:fillRect/>
          </a:stretch>
        </p:blipFill>
        <p:spPr>
          <a:xfrm>
            <a:off x="1285852" y="5640538"/>
            <a:ext cx="714380" cy="1003172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  <a:sp3d>
            <a:bevelT prst="angle"/>
          </a:sp3d>
        </p:spPr>
      </p:pic>
      <p:pic>
        <p:nvPicPr>
          <p:cNvPr id="36" name="Рисунок 35" descr="паша талант участник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937857" y="5643578"/>
            <a:ext cx="705317" cy="1000132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  <a:sp3d>
            <a:bevelT prst="angle"/>
          </a:sp3d>
        </p:spPr>
      </p:pic>
      <p:pic>
        <p:nvPicPr>
          <p:cNvPr id="37" name="Рисунок 36" descr="Паша-Милена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42844" y="5643578"/>
            <a:ext cx="705316" cy="1000132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  <a:sp3d>
            <a:bevelT prst="angle"/>
          </a:sp3d>
        </p:spPr>
      </p:pic>
      <p:pic>
        <p:nvPicPr>
          <p:cNvPr id="38" name="Рисунок 37" descr="ДИПЛОМ 3 место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62915" y="5643602"/>
            <a:ext cx="665813" cy="1000108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  <a:sp3d>
            <a:bevelT prst="angle"/>
          </a:sp3d>
        </p:spPr>
      </p:pic>
      <p:pic>
        <p:nvPicPr>
          <p:cNvPr id="11" name="Рисунок 10" descr="IMG-20191124-WA0017.jpg"/>
          <p:cNvPicPr>
            <a:picLocks noChangeAspect="1"/>
          </p:cNvPicPr>
          <p:nvPr/>
        </p:nvPicPr>
        <p:blipFill>
          <a:blip r:embed="rId12" cstate="print"/>
          <a:srcRect l="22656" t="11111" r="35156"/>
          <a:stretch>
            <a:fillRect/>
          </a:stretch>
        </p:blipFill>
        <p:spPr>
          <a:xfrm>
            <a:off x="4429124" y="5357826"/>
            <a:ext cx="737263" cy="95322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1" name="Рисунок 30" descr="грамота НТИ.jpg"/>
          <p:cNvPicPr>
            <a:picLocks noChangeAspect="1"/>
          </p:cNvPicPr>
          <p:nvPr/>
        </p:nvPicPr>
        <p:blipFill>
          <a:blip r:embed="rId13" cstate="print"/>
          <a:srcRect l="2724" r="2724"/>
          <a:stretch>
            <a:fillRect/>
          </a:stretch>
        </p:blipFill>
        <p:spPr>
          <a:xfrm>
            <a:off x="8228761" y="2428868"/>
            <a:ext cx="700957" cy="1019566"/>
          </a:xfrm>
          <a:prstGeom prst="rect">
            <a:avLst/>
          </a:prstGeom>
          <a:ln w="12700">
            <a:solidFill>
              <a:schemeClr val="bg1"/>
            </a:solidFill>
          </a:ln>
          <a:effectLst>
            <a:outerShdw blurRad="50800" dist="38100" dir="2700000" sx="98000" sy="98000" algn="tl" rotWithShape="0">
              <a:srgbClr val="660033"/>
            </a:outerShdw>
          </a:effectLst>
        </p:spPr>
      </p:pic>
      <p:pic>
        <p:nvPicPr>
          <p:cNvPr id="39" name="Рисунок 38" descr="грамота НТИ.jpg"/>
          <p:cNvPicPr>
            <a:picLocks noChangeAspect="1"/>
          </p:cNvPicPr>
          <p:nvPr/>
        </p:nvPicPr>
        <p:blipFill>
          <a:blip r:embed="rId13" cstate="print"/>
          <a:srcRect l="2724" r="2724"/>
          <a:stretch>
            <a:fillRect/>
          </a:stretch>
        </p:blipFill>
        <p:spPr>
          <a:xfrm>
            <a:off x="7943009" y="2428868"/>
            <a:ext cx="700957" cy="1019566"/>
          </a:xfrm>
          <a:prstGeom prst="rect">
            <a:avLst/>
          </a:prstGeom>
          <a:ln w="12700">
            <a:solidFill>
              <a:schemeClr val="bg1"/>
            </a:solidFill>
          </a:ln>
          <a:effectLst>
            <a:outerShdw blurRad="50800" dist="38100" dir="2700000" sx="98000" sy="98000" algn="tl" rotWithShape="0">
              <a:srgbClr val="660033"/>
            </a:outerShdw>
          </a:effectLst>
        </p:spPr>
      </p:pic>
      <p:pic>
        <p:nvPicPr>
          <p:cNvPr id="28" name="Рисунок 27" descr="возложение цветов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85721" y="2143116"/>
            <a:ext cx="1143008" cy="857256"/>
          </a:xfrm>
          <a:prstGeom prst="rect">
            <a:avLst/>
          </a:prstGeom>
          <a:noFill/>
        </p:spPr>
      </p:pic>
      <p:pic>
        <p:nvPicPr>
          <p:cNvPr id="30" name="Picture 2" descr="S:\для всех\фото 2019-2020\Плакаты по ПДД 2019\20190917_142721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143504" y="5214950"/>
            <a:ext cx="1715576" cy="1143008"/>
          </a:xfrm>
          <a:prstGeom prst="rect">
            <a:avLst/>
          </a:prstGeom>
          <a:effectLst>
            <a:softEdge rad="63500"/>
          </a:effectLst>
          <a:scene3d>
            <a:camera prst="perspectiveHeroicExtremeLeftFacing"/>
            <a:lightRig rig="threePt" dir="t"/>
          </a:scene3d>
        </p:spPr>
      </p:pic>
      <p:pic>
        <p:nvPicPr>
          <p:cNvPr id="44" name="Рисунок 43" descr="Интернет-проект Дети войны-дети Победы2.jpg"/>
          <p:cNvPicPr>
            <a:picLocks noChangeAspect="1"/>
          </p:cNvPicPr>
          <p:nvPr/>
        </p:nvPicPr>
        <p:blipFill>
          <a:blip r:embed="rId16" cstate="print">
            <a:lum bright="8000" contrast="44000"/>
          </a:blip>
          <a:stretch>
            <a:fillRect/>
          </a:stretch>
        </p:blipFill>
        <p:spPr>
          <a:xfrm>
            <a:off x="1643042" y="2143116"/>
            <a:ext cx="1166821" cy="875116"/>
          </a:xfrm>
          <a:prstGeom prst="rect">
            <a:avLst/>
          </a:prstGeom>
          <a:noFill/>
        </p:spPr>
      </p:pic>
      <p:pic>
        <p:nvPicPr>
          <p:cNvPr id="45" name="Рисунок 44" descr="бессмертный полк.jpg"/>
          <p:cNvPicPr>
            <a:picLocks noChangeAspect="1"/>
          </p:cNvPicPr>
          <p:nvPr/>
        </p:nvPicPr>
        <p:blipFill>
          <a:blip r:embed="rId17" cstate="print">
            <a:lum bright="-16000"/>
          </a:blip>
          <a:srcRect l="3906" t="14932" r="14844" b="13801"/>
          <a:stretch>
            <a:fillRect/>
          </a:stretch>
        </p:blipFill>
        <p:spPr>
          <a:xfrm>
            <a:off x="2928926" y="2143116"/>
            <a:ext cx="1428760" cy="865499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3500430" y="3000372"/>
            <a:ext cx="1071570" cy="214314"/>
          </a:xfrm>
          <a:prstGeom prst="rect">
            <a:avLst/>
          </a:prstGeom>
          <a:noFill/>
          <a:effectLst>
            <a:outerShdw dist="38100" dir="4200000" sx="101000" sy="101000" algn="tl" rotWithShape="0">
              <a:srgbClr val="A400A4"/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Бессмертный полк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00034" y="3000372"/>
            <a:ext cx="1071570" cy="214314"/>
          </a:xfrm>
          <a:prstGeom prst="rect">
            <a:avLst/>
          </a:prstGeom>
          <a:noFill/>
          <a:effectLst>
            <a:outerShdw dist="38100" dir="4200000" sx="101000" sy="101000" algn="tl" rotWithShape="0">
              <a:srgbClr val="A400A4"/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Возложение цветов 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571604" y="3000372"/>
            <a:ext cx="1500198" cy="215444"/>
          </a:xfrm>
          <a:prstGeom prst="rect">
            <a:avLst/>
          </a:prstGeom>
          <a:noFill/>
          <a:effectLst>
            <a:outerShdw dist="38100" dir="4200000" sx="101000" sy="101000" algn="tl" rotWithShape="0">
              <a:srgbClr val="A400A4"/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Проект ученицы 8а класса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7429520" y="2071678"/>
            <a:ext cx="1643074" cy="338554"/>
          </a:xfrm>
          <a:prstGeom prst="rect">
            <a:avLst/>
          </a:prstGeom>
          <a:noFill/>
          <a:effectLst>
            <a:outerShdw dist="38100" dir="4200000" sx="101000" sy="101000" algn="tl" rotWithShape="0">
              <a:srgbClr val="A400A4"/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800" b="1" dirty="0" smtClean="0">
                <a:solidFill>
                  <a:srgbClr val="5C0000"/>
                </a:solidFill>
                <a:latin typeface="Times New Roman" pitchFamily="18" charset="0"/>
                <a:cs typeface="Times New Roman" pitchFamily="18" charset="0"/>
              </a:rPr>
              <a:t>Инженерная олимпиада НТИ – </a:t>
            </a:r>
            <a:r>
              <a:rPr lang="en-US" sz="800" b="1" dirty="0" smtClean="0">
                <a:solidFill>
                  <a:srgbClr val="5C0000"/>
                </a:solidFill>
                <a:latin typeface="Times New Roman" pitchFamily="18" charset="0"/>
                <a:cs typeface="Times New Roman" pitchFamily="18" charset="0"/>
              </a:rPr>
              <a:t>junior – 5 </a:t>
            </a:r>
            <a:r>
              <a:rPr lang="ru-RU" sz="800" b="1" dirty="0" smtClean="0">
                <a:solidFill>
                  <a:srgbClr val="5C0000"/>
                </a:solidFill>
                <a:latin typeface="Times New Roman" pitchFamily="18" charset="0"/>
                <a:cs typeface="Times New Roman" pitchFamily="18" charset="0"/>
              </a:rPr>
              <a:t>финалистов!!!</a:t>
            </a:r>
          </a:p>
        </p:txBody>
      </p:sp>
      <p:pic>
        <p:nvPicPr>
          <p:cNvPr id="52" name="Рисунок 51" descr="грамота НТИ.jpg"/>
          <p:cNvPicPr>
            <a:picLocks noChangeAspect="1"/>
          </p:cNvPicPr>
          <p:nvPr/>
        </p:nvPicPr>
        <p:blipFill>
          <a:blip r:embed="rId13" cstate="print"/>
          <a:srcRect l="2724" r="2724"/>
          <a:stretch>
            <a:fillRect/>
          </a:stretch>
        </p:blipFill>
        <p:spPr>
          <a:xfrm>
            <a:off x="7657257" y="2428868"/>
            <a:ext cx="700957" cy="1019566"/>
          </a:xfrm>
          <a:prstGeom prst="rect">
            <a:avLst/>
          </a:prstGeom>
          <a:ln w="12700">
            <a:solidFill>
              <a:schemeClr val="bg1"/>
            </a:solidFill>
          </a:ln>
          <a:effectLst>
            <a:outerShdw blurRad="50800" dist="38100" dir="2700000" sx="98000" sy="98000" algn="tl" rotWithShape="0">
              <a:srgbClr val="660033"/>
            </a:outerShdw>
          </a:effectLst>
        </p:spPr>
      </p:pic>
      <p:pic>
        <p:nvPicPr>
          <p:cNvPr id="53" name="Рисунок 52" descr="грамота НТИ.jpg"/>
          <p:cNvPicPr>
            <a:picLocks noChangeAspect="1"/>
          </p:cNvPicPr>
          <p:nvPr/>
        </p:nvPicPr>
        <p:blipFill>
          <a:blip r:embed="rId13" cstate="print"/>
          <a:srcRect l="2724" r="2724"/>
          <a:stretch>
            <a:fillRect/>
          </a:stretch>
        </p:blipFill>
        <p:spPr>
          <a:xfrm>
            <a:off x="7371505" y="2428868"/>
            <a:ext cx="700957" cy="1019566"/>
          </a:xfrm>
          <a:prstGeom prst="rect">
            <a:avLst/>
          </a:prstGeom>
          <a:ln w="12700">
            <a:solidFill>
              <a:schemeClr val="bg1"/>
            </a:solidFill>
          </a:ln>
          <a:effectLst>
            <a:outerShdw blurRad="50800" dist="38100" dir="2700000" sx="98000" sy="98000" algn="tl" rotWithShape="0">
              <a:srgbClr val="660033"/>
            </a:outerShdw>
          </a:effectLst>
        </p:spPr>
      </p:pic>
      <p:pic>
        <p:nvPicPr>
          <p:cNvPr id="54" name="Рисунок 53" descr="грамота НТИ.jpg"/>
          <p:cNvPicPr>
            <a:picLocks noChangeAspect="1"/>
          </p:cNvPicPr>
          <p:nvPr/>
        </p:nvPicPr>
        <p:blipFill>
          <a:blip r:embed="rId13" cstate="print"/>
          <a:srcRect l="2724" r="2724"/>
          <a:stretch>
            <a:fillRect/>
          </a:stretch>
        </p:blipFill>
        <p:spPr>
          <a:xfrm>
            <a:off x="7085753" y="2428868"/>
            <a:ext cx="700957" cy="1019566"/>
          </a:xfrm>
          <a:prstGeom prst="rect">
            <a:avLst/>
          </a:prstGeom>
          <a:ln w="12700">
            <a:solidFill>
              <a:schemeClr val="bg1"/>
            </a:solidFill>
          </a:ln>
          <a:effectLst>
            <a:outerShdw blurRad="50800" dist="38100" dir="2700000" sx="98000" sy="98000" algn="tl" rotWithShape="0">
              <a:srgbClr val="660033"/>
            </a:outerShdw>
          </a:effectLst>
        </p:spPr>
      </p:pic>
      <p:sp>
        <p:nvSpPr>
          <p:cNvPr id="55" name="TextBox 54"/>
          <p:cNvSpPr txBox="1"/>
          <p:nvPr/>
        </p:nvSpPr>
        <p:spPr>
          <a:xfrm>
            <a:off x="5429256" y="3049785"/>
            <a:ext cx="1143008" cy="307777"/>
          </a:xfrm>
          <a:prstGeom prst="rect">
            <a:avLst/>
          </a:prstGeom>
          <a:noFill/>
          <a:effectLst>
            <a:outerShdw dist="38100" dir="4200000" sx="101000" sy="101000" algn="tl" rotWithShape="0">
              <a:srgbClr val="A400A4"/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700" b="1" dirty="0" smtClean="0">
                <a:solidFill>
                  <a:srgbClr val="5C0000"/>
                </a:solidFill>
                <a:latin typeface="Times New Roman" pitchFamily="18" charset="0"/>
                <a:cs typeface="Times New Roman" pitchFamily="18" charset="0"/>
              </a:rPr>
              <a:t>интерактивный проект </a:t>
            </a:r>
            <a:br>
              <a:rPr lang="ru-RU" sz="700" b="1" dirty="0" smtClean="0">
                <a:solidFill>
                  <a:srgbClr val="5C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700" b="1" dirty="0" smtClean="0">
                <a:solidFill>
                  <a:srgbClr val="5C0000"/>
                </a:solidFill>
                <a:latin typeface="Times New Roman" pitchFamily="18" charset="0"/>
                <a:cs typeface="Times New Roman" pitchFamily="18" charset="0"/>
              </a:rPr>
              <a:t>ученика 10а класса </a:t>
            </a:r>
          </a:p>
        </p:txBody>
      </p:sp>
      <p:pic>
        <p:nvPicPr>
          <p:cNvPr id="56" name="Рисунок 55" descr="20181220_123958.jpg"/>
          <p:cNvPicPr>
            <a:picLocks noChangeAspect="1"/>
          </p:cNvPicPr>
          <p:nvPr/>
        </p:nvPicPr>
        <p:blipFill>
          <a:blip r:embed="rId18" cstate="print"/>
          <a:srcRect l="7572" t="3846" r="12380" b="11538"/>
          <a:stretch>
            <a:fillRect/>
          </a:stretch>
        </p:blipFill>
        <p:spPr>
          <a:xfrm>
            <a:off x="7500958" y="4071942"/>
            <a:ext cx="1561896" cy="928694"/>
          </a:xfrm>
          <a:prstGeom prst="rect">
            <a:avLst/>
          </a:prstGeom>
          <a:effectLst>
            <a:softEdge rad="127000"/>
          </a:effectLst>
          <a:scene3d>
            <a:camera prst="perspectiveHeroicExtremeLeftFacing"/>
            <a:lightRig rig="threePt" dir="t"/>
          </a:scene3d>
        </p:spPr>
      </p:pic>
      <p:pic>
        <p:nvPicPr>
          <p:cNvPr id="40" name="Picture 1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8429652" y="6251274"/>
            <a:ext cx="714380" cy="5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Рисунок 40" descr="51.gif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 rot="5400000">
            <a:off x="8586818" y="5929330"/>
            <a:ext cx="342900" cy="3429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Диплом Сила света005.jpg"/>
          <p:cNvPicPr>
            <a:picLocks noChangeAspect="1"/>
          </p:cNvPicPr>
          <p:nvPr/>
        </p:nvPicPr>
        <p:blipFill>
          <a:blip r:embed="rId3" cstate="print">
            <a:lum bright="-9000" contrast="5000"/>
          </a:blip>
          <a:stretch>
            <a:fillRect/>
          </a:stretch>
        </p:blipFill>
        <p:spPr>
          <a:xfrm>
            <a:off x="3071802" y="1500174"/>
            <a:ext cx="1500198" cy="2121801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50800" dist="38100" dir="18900000" algn="bl" rotWithShape="0">
              <a:srgbClr val="000092"/>
            </a:outerShdw>
          </a:effectLst>
        </p:spPr>
      </p:pic>
      <p:pic>
        <p:nvPicPr>
          <p:cNvPr id="4" name="Picture 8" descr="https://sun9-18.userapi.com/c858328/v858328650/1477a8/Y3zjv24A5ds.jpg"/>
          <p:cNvPicPr>
            <a:picLocks noChangeAspect="1" noChangeArrowheads="1"/>
          </p:cNvPicPr>
          <p:nvPr/>
        </p:nvPicPr>
        <p:blipFill>
          <a:blip r:embed="rId4" cstate="print"/>
          <a:srcRect r="2954" b="6751"/>
          <a:stretch>
            <a:fillRect/>
          </a:stretch>
        </p:blipFill>
        <p:spPr bwMode="auto">
          <a:xfrm>
            <a:off x="285720" y="714356"/>
            <a:ext cx="2286016" cy="228601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Picture 2" descr="https://psv4.userapi.com/c856324/u349902166/docs/d3/b5c68fc98241/IMG-20191221-WA0003.jpg?extra=r7sf6SI1Vf4NHIJNq-sFkWN9nB886iElkg-JVBMzdg0_MUrqx83DS_OJplcMebNLGrZ3q6_oV3KKUz7bV7DdmsixfwxLKv1GenzZZl4xaTuwWlgJdHTxM_fQe6O_9V_qmxgQDlWxxXNQoLN0i6bKun8Dol8"/>
          <p:cNvPicPr>
            <a:picLocks noChangeAspect="1" noChangeArrowheads="1"/>
          </p:cNvPicPr>
          <p:nvPr/>
        </p:nvPicPr>
        <p:blipFill>
          <a:blip r:embed="rId5" cstate="print"/>
          <a:srcRect l="10476" t="11580" r="2225"/>
          <a:stretch>
            <a:fillRect/>
          </a:stretch>
        </p:blipFill>
        <p:spPr bwMode="auto">
          <a:xfrm>
            <a:off x="6215074" y="4857760"/>
            <a:ext cx="1974919" cy="1500198"/>
          </a:xfrm>
          <a:prstGeom prst="rect">
            <a:avLst/>
          </a:prstGeom>
          <a:noFill/>
        </p:spPr>
      </p:pic>
      <p:pic>
        <p:nvPicPr>
          <p:cNvPr id="9" name="Рисунок 8" descr="20191217_120113(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15074" y="2643182"/>
            <a:ext cx="2571768" cy="166408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0" name="Скругленный прямоугольник 9"/>
          <p:cNvSpPr/>
          <p:nvPr/>
        </p:nvSpPr>
        <p:spPr>
          <a:xfrm>
            <a:off x="6215074" y="4357694"/>
            <a:ext cx="2643206" cy="357190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80000"/>
              </a:lnSpc>
            </a:pPr>
            <a:r>
              <a:rPr lang="ru-RU" sz="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Финансовые муниципальные  бои. </a:t>
            </a:r>
          </a:p>
          <a:p>
            <a:pPr algn="ctr">
              <a:lnSpc>
                <a:spcPct val="80000"/>
              </a:lnSpc>
            </a:pPr>
            <a:r>
              <a:rPr lang="ru-RU" sz="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Команда 11-х классов - призёр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202448" y="6357958"/>
            <a:ext cx="2012890" cy="285752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80000"/>
              </a:lnSpc>
            </a:pPr>
            <a:r>
              <a:rPr lang="ru-RU" sz="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День открытых дверей МГОУ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42844" y="71414"/>
            <a:ext cx="44032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Ориентация на профессию</a:t>
            </a:r>
            <a:endParaRPr lang="ru-RU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5" name="Рисунок 14" descr="публикация.jpg"/>
          <p:cNvPicPr>
            <a:picLocks noChangeAspect="1"/>
          </p:cNvPicPr>
          <p:nvPr/>
        </p:nvPicPr>
        <p:blipFill>
          <a:blip r:embed="rId7" cstate="print">
            <a:lum bright="-9000" contrast="5000"/>
          </a:blip>
          <a:srcRect l="7022" t="6942" r="7950" b="31250"/>
          <a:stretch>
            <a:fillRect/>
          </a:stretch>
        </p:blipFill>
        <p:spPr>
          <a:xfrm>
            <a:off x="214282" y="3500438"/>
            <a:ext cx="3074204" cy="3073328"/>
          </a:xfrm>
          <a:prstGeom prst="rect">
            <a:avLst/>
          </a:prstGeom>
          <a:ln>
            <a:noFill/>
          </a:ln>
          <a:effectLst>
            <a:outerShdw blurRad="50800" dist="38100" dir="8100000" algn="tr" rotWithShape="0">
              <a:srgbClr val="000092"/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85720" y="2986084"/>
            <a:ext cx="2286016" cy="442916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80000"/>
              </a:lnSpc>
            </a:pPr>
            <a:r>
              <a:rPr lang="ru-RU" sz="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Оптико-механический завод.  Экспериментальный практикум.</a:t>
            </a:r>
          </a:p>
        </p:txBody>
      </p:sp>
      <p:pic>
        <p:nvPicPr>
          <p:cNvPr id="16" name="Рисунок 15" descr="награждение.jpg"/>
          <p:cNvPicPr>
            <a:picLocks noChangeAspect="1"/>
          </p:cNvPicPr>
          <p:nvPr/>
        </p:nvPicPr>
        <p:blipFill>
          <a:blip r:embed="rId8"/>
          <a:srcRect l="16924" t="8379" r="17003" b="8589"/>
          <a:stretch>
            <a:fillRect/>
          </a:stretch>
        </p:blipFill>
        <p:spPr>
          <a:xfrm>
            <a:off x="3428992" y="4357694"/>
            <a:ext cx="2643206" cy="201217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7" name="Скругленный прямоугольник 16"/>
          <p:cNvSpPr/>
          <p:nvPr/>
        </p:nvSpPr>
        <p:spPr>
          <a:xfrm>
            <a:off x="3428992" y="6357958"/>
            <a:ext cx="2643206" cy="357190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80000"/>
              </a:lnSpc>
            </a:pPr>
            <a:r>
              <a:rPr lang="ru-RU" sz="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Награждение участников научно-практической конференции </a:t>
            </a:r>
            <a:r>
              <a:rPr lang="ru-RU" sz="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Мытищинского</a:t>
            </a:r>
            <a:r>
              <a:rPr lang="ru-RU" sz="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филиала  МГТУ им. Н.Э. Баумана и ООО ПТК «Прогресс»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714908" y="71415"/>
            <a:ext cx="4572000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i="1" dirty="0" smtClean="0">
                <a:solidFill>
                  <a:srgbClr val="FF3300"/>
                </a:solidFill>
              </a:rPr>
              <a:t>Сотрудничество:</a:t>
            </a:r>
          </a:p>
          <a:p>
            <a:r>
              <a:rPr lang="ru-RU" sz="1100" b="1" i="1" dirty="0" smtClean="0">
                <a:solidFill>
                  <a:srgbClr val="9E0075"/>
                </a:solidFill>
              </a:rPr>
              <a:t>Вузы: </a:t>
            </a:r>
            <a:r>
              <a:rPr lang="ru-RU" sz="1100" b="1" i="1" dirty="0" err="1" smtClean="0">
                <a:solidFill>
                  <a:srgbClr val="0033CC"/>
                </a:solidFill>
              </a:rPr>
              <a:t>Мытищинский</a:t>
            </a:r>
            <a:r>
              <a:rPr lang="ru-RU" sz="1100" b="1" i="1" dirty="0" smtClean="0">
                <a:solidFill>
                  <a:srgbClr val="0033CC"/>
                </a:solidFill>
              </a:rPr>
              <a:t> филиал МГТУ им. Н.Э. Баумана</a:t>
            </a:r>
          </a:p>
          <a:p>
            <a:r>
              <a:rPr lang="ru-RU" sz="1100" b="1" i="1" dirty="0" smtClean="0">
                <a:solidFill>
                  <a:srgbClr val="0033CC"/>
                </a:solidFill>
              </a:rPr>
              <a:t>            Московский государственный областной университет</a:t>
            </a:r>
            <a:br>
              <a:rPr lang="ru-RU" sz="1100" b="1" i="1" dirty="0" smtClean="0">
                <a:solidFill>
                  <a:srgbClr val="0033CC"/>
                </a:solidFill>
              </a:rPr>
            </a:br>
            <a:r>
              <a:rPr lang="ru-RU" sz="1100" b="1" i="1" dirty="0" smtClean="0">
                <a:solidFill>
                  <a:srgbClr val="0033CC"/>
                </a:solidFill>
              </a:rPr>
              <a:t>            ФГАУ ВО «Национальный исследовательский университет   </a:t>
            </a:r>
            <a:br>
              <a:rPr lang="ru-RU" sz="1100" b="1" i="1" dirty="0" smtClean="0">
                <a:solidFill>
                  <a:srgbClr val="0033CC"/>
                </a:solidFill>
              </a:rPr>
            </a:br>
            <a:r>
              <a:rPr lang="ru-RU" sz="1100" b="1" i="1" dirty="0" smtClean="0">
                <a:solidFill>
                  <a:srgbClr val="0033CC"/>
                </a:solidFill>
              </a:rPr>
              <a:t>            «Московский институт электронной техники»</a:t>
            </a:r>
          </a:p>
          <a:p>
            <a:r>
              <a:rPr lang="ru-RU" sz="1100" b="1" i="1" dirty="0" smtClean="0">
                <a:solidFill>
                  <a:srgbClr val="9E0075"/>
                </a:solidFill>
              </a:rPr>
              <a:t>Промышленные предприятия:</a:t>
            </a:r>
          </a:p>
          <a:p>
            <a:r>
              <a:rPr lang="ru-RU" sz="1100" b="1" i="1" dirty="0" smtClean="0">
                <a:solidFill>
                  <a:srgbClr val="0033CC"/>
                </a:solidFill>
              </a:rPr>
              <a:t>            ОАО ПТК «Прогресс»</a:t>
            </a:r>
            <a:br>
              <a:rPr lang="ru-RU" sz="1100" b="1" i="1" dirty="0" smtClean="0">
                <a:solidFill>
                  <a:srgbClr val="0033CC"/>
                </a:solidFill>
              </a:rPr>
            </a:br>
            <a:r>
              <a:rPr lang="ru-RU" sz="1100" b="1" i="1" dirty="0" smtClean="0">
                <a:solidFill>
                  <a:srgbClr val="0033CC"/>
                </a:solidFill>
              </a:rPr>
              <a:t>            АО «Загорский оптико-механический завод»</a:t>
            </a:r>
            <a:br>
              <a:rPr lang="ru-RU" sz="1100" b="1" i="1" dirty="0" smtClean="0">
                <a:solidFill>
                  <a:srgbClr val="0033CC"/>
                </a:solidFill>
              </a:rPr>
            </a:br>
            <a:r>
              <a:rPr lang="ru-RU" sz="1100" b="1" i="1" dirty="0" smtClean="0">
                <a:solidFill>
                  <a:srgbClr val="0033CC"/>
                </a:solidFill>
              </a:rPr>
              <a:t>            Федеральное государственное унитарное предприятие «Радон»</a:t>
            </a:r>
          </a:p>
          <a:p>
            <a:r>
              <a:rPr lang="ru-RU" sz="1100" b="1" i="1" dirty="0" smtClean="0">
                <a:solidFill>
                  <a:srgbClr val="9E0075"/>
                </a:solidFill>
              </a:rPr>
              <a:t>Ассоциации:</a:t>
            </a:r>
            <a:r>
              <a:rPr lang="ru-RU" sz="1100" b="1" i="1" dirty="0" smtClean="0">
                <a:solidFill>
                  <a:srgbClr val="AC0000"/>
                </a:solidFill>
              </a:rPr>
              <a:t> </a:t>
            </a:r>
            <a:r>
              <a:rPr lang="ru-RU" sz="1100" b="1" i="1" dirty="0" err="1" smtClean="0">
                <a:solidFill>
                  <a:srgbClr val="0033CC"/>
                </a:solidFill>
              </a:rPr>
              <a:t>Неоммерческая</a:t>
            </a:r>
            <a:r>
              <a:rPr lang="ru-RU" sz="1100" b="1" i="1" dirty="0" smtClean="0">
                <a:solidFill>
                  <a:srgbClr val="0033CC"/>
                </a:solidFill>
              </a:rPr>
              <a:t> организация «Ассоциация участников технологических кружков» (Оператор организации и проведения олимпиады Национальной Технологической Инициативы – НТИ)          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42844" y="6286520"/>
            <a:ext cx="3143272" cy="428628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bg2">
                <a:lumMod val="1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80000"/>
              </a:lnSpc>
            </a:pPr>
            <a:r>
              <a:rPr lang="ru-RU" sz="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Ольга </a:t>
            </a:r>
            <a:r>
              <a:rPr lang="ru-RU" sz="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Цапулина</a:t>
            </a:r>
            <a:r>
              <a:rPr lang="ru-RU" sz="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абсолютный победитель корпоративного конкурса  «Сила света»  холдинга «Швабе»</a:t>
            </a:r>
          </a:p>
        </p:txBody>
      </p:sp>
      <p:sp>
        <p:nvSpPr>
          <p:cNvPr id="20" name="TextBox 19">
            <a:hlinkClick r:id="rId9"/>
          </p:cNvPr>
          <p:cNvSpPr txBox="1"/>
          <p:nvPr/>
        </p:nvSpPr>
        <p:spPr>
          <a:xfrm>
            <a:off x="3428992" y="3857628"/>
            <a:ext cx="25003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7E005D"/>
                </a:solidFill>
              </a:rPr>
              <a:t>Подробнее </a:t>
            </a:r>
            <a:r>
              <a:rPr lang="ru-RU" sz="1200" b="1" dirty="0" smtClean="0">
                <a:solidFill>
                  <a:srgbClr val="7E005D"/>
                </a:solidFill>
              </a:rPr>
              <a:t>о  </a:t>
            </a:r>
            <a:r>
              <a:rPr lang="ru-RU" sz="1200" b="1" dirty="0" smtClean="0">
                <a:solidFill>
                  <a:srgbClr val="7E005D"/>
                </a:solidFill>
              </a:rPr>
              <a:t>сотрудничестве …</a:t>
            </a:r>
            <a:endParaRPr lang="ru-RU" sz="1200" b="1" dirty="0">
              <a:solidFill>
                <a:srgbClr val="7E005D"/>
              </a:solidFill>
            </a:endParaRPr>
          </a:p>
        </p:txBody>
      </p:sp>
      <p:pic>
        <p:nvPicPr>
          <p:cNvPr id="21" name="Picture 1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358214" y="6251274"/>
            <a:ext cx="714380" cy="5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Рисунок 21" descr="51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5400000">
            <a:off x="8515380" y="5929330"/>
            <a:ext cx="342900" cy="3429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 descr="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4" y="642917"/>
            <a:ext cx="3286116" cy="262889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2844" y="71414"/>
            <a:ext cx="39882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Воспитываем патриотов</a:t>
            </a:r>
            <a:endParaRPr lang="ru-RU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074" name="AutoShape 2" descr="https://www.kompas-rf.ru/wp-content/uploads/2019/12/%D0%BB%D0%BE%D0%B3%D0%BE-%D0%B8-%D0%BF%D0%BE%D0%BC%D0%BD%D0%B8%D1%82-%D0%BC%D0%B8%D1%80-%D1%81%D0%BF%D0%B0%D1%81%D0%B5%D0%BD%D0%BD%D1%8B%D0%B91-0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6" name="AutoShape 4" descr="https://www.kompas-rf.ru/wp-content/uploads/2019/12/%D0%BB%D0%BE%D0%B3%D0%BE-%D0%B8-%D0%BF%D0%BE%D0%BC%D0%BD%D0%B8%D1%82-%D0%BC%D0%B8%D1%80-%D1%81%D0%BF%D0%B0%D1%81%D0%B5%D0%BD%D0%BD%D1%8B%D0%B91-0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8" name="AutoShape 6" descr="https://www.kompas-rf.ru/wp-content/uploads/2019/12/%D0%BB%D0%BE%D0%B3%D0%BE-%D0%B8-%D0%BF%D0%BE%D0%BC%D0%BD%D0%B8%D1%82-%D0%BC%D0%B8%D1%80-%D1%81%D0%BF%D0%B0%D1%81%D0%B5%D0%BD%D0%BD%D1%8B%D0%B91-0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 descr="логотип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3507" y="142852"/>
            <a:ext cx="1540493" cy="1089060"/>
          </a:xfrm>
          <a:prstGeom prst="rect">
            <a:avLst/>
          </a:prstGeom>
        </p:spPr>
      </p:pic>
      <p:sp>
        <p:nvSpPr>
          <p:cNvPr id="8" name="Блок-схема: несколько документов 7"/>
          <p:cNvSpPr/>
          <p:nvPr/>
        </p:nvSpPr>
        <p:spPr>
          <a:xfrm>
            <a:off x="357158" y="857232"/>
            <a:ext cx="1714512" cy="1500198"/>
          </a:xfrm>
          <a:prstGeom prst="flowChartMultidocument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несколько документов 9"/>
          <p:cNvSpPr/>
          <p:nvPr/>
        </p:nvSpPr>
        <p:spPr>
          <a:xfrm>
            <a:off x="285720" y="2714620"/>
            <a:ext cx="1714512" cy="1500198"/>
          </a:xfrm>
          <a:prstGeom prst="flowChartMultidocument">
            <a:avLst/>
          </a:prstGeom>
          <a:blipFill>
            <a:blip r:embed="rId5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357290" y="2143116"/>
            <a:ext cx="928694" cy="357190"/>
          </a:xfrm>
          <a:prstGeom prst="rect">
            <a:avLst/>
          </a:prstGeom>
          <a:solidFill>
            <a:srgbClr val="FEF2E8">
              <a:alpha val="0"/>
            </a:srgbClr>
          </a:solidFill>
          <a:ln w="9525">
            <a:solidFill>
              <a:srgbClr val="9900CC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i="1" dirty="0" smtClean="0">
                <a:solidFill>
                  <a:srgbClr val="0000FF"/>
                </a:solidFill>
              </a:rPr>
              <a:t>уроки мужества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071538" y="4071942"/>
            <a:ext cx="1214446" cy="357190"/>
          </a:xfrm>
          <a:prstGeom prst="rect">
            <a:avLst/>
          </a:prstGeom>
          <a:solidFill>
            <a:srgbClr val="FEF2E8">
              <a:alpha val="0"/>
            </a:srgbClr>
          </a:solidFill>
          <a:ln w="9525">
            <a:solidFill>
              <a:srgbClr val="9900CC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i="1" dirty="0" smtClean="0">
                <a:solidFill>
                  <a:srgbClr val="0000FF"/>
                </a:solidFill>
              </a:rPr>
              <a:t>исторические </a:t>
            </a:r>
            <a:r>
              <a:rPr lang="ru-RU" sz="1200" b="1" i="1" dirty="0" err="1" smtClean="0">
                <a:solidFill>
                  <a:srgbClr val="0000FF"/>
                </a:solidFill>
              </a:rPr>
              <a:t>квесты</a:t>
            </a:r>
            <a:endParaRPr lang="ru-RU" sz="1200" b="1" i="1" dirty="0" smtClean="0">
              <a:solidFill>
                <a:srgbClr val="0000FF"/>
              </a:solidFill>
            </a:endParaRPr>
          </a:p>
        </p:txBody>
      </p:sp>
      <p:sp>
        <p:nvSpPr>
          <p:cNvPr id="14" name="Блок-схема: несколько документов 13"/>
          <p:cNvSpPr/>
          <p:nvPr/>
        </p:nvSpPr>
        <p:spPr>
          <a:xfrm>
            <a:off x="2285984" y="785794"/>
            <a:ext cx="1714512" cy="1357322"/>
          </a:xfrm>
          <a:prstGeom prst="flowChartMultidocument">
            <a:avLst/>
          </a:prstGeom>
          <a:blipFill>
            <a:blip r:embed="rId6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3214678" y="2000240"/>
            <a:ext cx="928694" cy="357190"/>
          </a:xfrm>
          <a:prstGeom prst="rect">
            <a:avLst/>
          </a:prstGeom>
          <a:solidFill>
            <a:srgbClr val="FEF2E8">
              <a:alpha val="0"/>
            </a:srgbClr>
          </a:solidFill>
          <a:ln w="9525">
            <a:solidFill>
              <a:srgbClr val="9900CC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i="1" dirty="0" smtClean="0">
                <a:solidFill>
                  <a:srgbClr val="0000FF"/>
                </a:solidFill>
              </a:rPr>
              <a:t>проекты</a:t>
            </a:r>
          </a:p>
        </p:txBody>
      </p:sp>
      <p:sp>
        <p:nvSpPr>
          <p:cNvPr id="16" name="Блок-схема: несколько документов 15"/>
          <p:cNvSpPr/>
          <p:nvPr/>
        </p:nvSpPr>
        <p:spPr>
          <a:xfrm>
            <a:off x="4500562" y="714356"/>
            <a:ext cx="1714512" cy="1357322"/>
          </a:xfrm>
          <a:prstGeom prst="flowChartMultidocument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5429256" y="1857364"/>
            <a:ext cx="928694" cy="357190"/>
          </a:xfrm>
          <a:prstGeom prst="rect">
            <a:avLst/>
          </a:prstGeom>
          <a:solidFill>
            <a:srgbClr val="FEF2E8">
              <a:alpha val="0"/>
            </a:srgbClr>
          </a:solidFill>
          <a:ln w="9525">
            <a:solidFill>
              <a:srgbClr val="9900CC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i="1" dirty="0" smtClean="0">
                <a:solidFill>
                  <a:srgbClr val="0000FF"/>
                </a:solidFill>
              </a:rPr>
              <a:t>Классные часы</a:t>
            </a:r>
          </a:p>
        </p:txBody>
      </p:sp>
      <p:sp>
        <p:nvSpPr>
          <p:cNvPr id="19" name="Блок-схема: несколько документов 18"/>
          <p:cNvSpPr/>
          <p:nvPr/>
        </p:nvSpPr>
        <p:spPr>
          <a:xfrm>
            <a:off x="2285984" y="2571744"/>
            <a:ext cx="1714512" cy="1571636"/>
          </a:xfrm>
          <a:prstGeom prst="flowChartMultidocument">
            <a:avLst/>
          </a:prstGeom>
          <a:blipFill>
            <a:blip r:embed="rId8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3143240" y="4071942"/>
            <a:ext cx="1214446" cy="357190"/>
          </a:xfrm>
          <a:prstGeom prst="rect">
            <a:avLst/>
          </a:prstGeom>
          <a:solidFill>
            <a:srgbClr val="FEF2E8">
              <a:alpha val="0"/>
            </a:srgbClr>
          </a:solidFill>
          <a:ln w="9525">
            <a:solidFill>
              <a:srgbClr val="9900CC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i="1" dirty="0" smtClean="0">
                <a:solidFill>
                  <a:srgbClr val="0000FF"/>
                </a:solidFill>
              </a:rPr>
              <a:t>день призывника</a:t>
            </a:r>
          </a:p>
        </p:txBody>
      </p:sp>
      <p:sp>
        <p:nvSpPr>
          <p:cNvPr id="21" name="Блок-схема: несколько документов 20"/>
          <p:cNvSpPr/>
          <p:nvPr/>
        </p:nvSpPr>
        <p:spPr>
          <a:xfrm>
            <a:off x="4572000" y="2428868"/>
            <a:ext cx="1857388" cy="1571636"/>
          </a:xfrm>
          <a:prstGeom prst="flowChartMultidocument">
            <a:avLst/>
          </a:prstGeom>
          <a:blipFill>
            <a:blip r:embed="rId9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5214942" y="4071942"/>
            <a:ext cx="1428760" cy="357190"/>
          </a:xfrm>
          <a:prstGeom prst="rect">
            <a:avLst/>
          </a:prstGeom>
          <a:solidFill>
            <a:srgbClr val="FEF2E8">
              <a:alpha val="0"/>
            </a:srgbClr>
          </a:solidFill>
          <a:ln w="9525">
            <a:solidFill>
              <a:srgbClr val="9900CC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i="1" dirty="0" smtClean="0">
                <a:solidFill>
                  <a:srgbClr val="0000FF"/>
                </a:solidFill>
              </a:rPr>
              <a:t>праздничные мероприятия</a:t>
            </a:r>
          </a:p>
        </p:txBody>
      </p:sp>
      <p:sp>
        <p:nvSpPr>
          <p:cNvPr id="23" name="Блок-схема: несколько документов 22"/>
          <p:cNvSpPr/>
          <p:nvPr/>
        </p:nvSpPr>
        <p:spPr>
          <a:xfrm>
            <a:off x="357158" y="4786322"/>
            <a:ext cx="1714512" cy="1500198"/>
          </a:xfrm>
          <a:prstGeom prst="flowChartMultidocument">
            <a:avLst/>
          </a:prstGeom>
          <a:blipFill>
            <a:blip r:embed="rId10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1214414" y="6143644"/>
            <a:ext cx="1000132" cy="357190"/>
          </a:xfrm>
          <a:prstGeom prst="rect">
            <a:avLst/>
          </a:prstGeom>
          <a:solidFill>
            <a:srgbClr val="FEF2E8">
              <a:alpha val="0"/>
            </a:srgbClr>
          </a:solidFill>
          <a:ln w="9525">
            <a:solidFill>
              <a:srgbClr val="9900CC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i="1" dirty="0" smtClean="0">
                <a:solidFill>
                  <a:srgbClr val="0000FF"/>
                </a:solidFill>
              </a:rPr>
              <a:t>Книжные выставки</a:t>
            </a:r>
          </a:p>
        </p:txBody>
      </p:sp>
      <p:sp>
        <p:nvSpPr>
          <p:cNvPr id="25" name="Блок-схема: несколько документов 24"/>
          <p:cNvSpPr/>
          <p:nvPr/>
        </p:nvSpPr>
        <p:spPr>
          <a:xfrm>
            <a:off x="2643174" y="4643446"/>
            <a:ext cx="1857388" cy="1571636"/>
          </a:xfrm>
          <a:prstGeom prst="flowChartMultidocument">
            <a:avLst/>
          </a:prstGeom>
          <a:blipFill>
            <a:blip r:embed="rId11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3286116" y="6143644"/>
            <a:ext cx="1143008" cy="357190"/>
          </a:xfrm>
          <a:prstGeom prst="rect">
            <a:avLst/>
          </a:prstGeom>
          <a:solidFill>
            <a:srgbClr val="FEF2E8">
              <a:alpha val="0"/>
            </a:srgbClr>
          </a:solidFill>
          <a:ln w="9525">
            <a:solidFill>
              <a:srgbClr val="9900CC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i="1" dirty="0" smtClean="0">
                <a:solidFill>
                  <a:srgbClr val="0000FF"/>
                </a:solidFill>
              </a:rPr>
              <a:t>День  героев Отечества</a:t>
            </a:r>
          </a:p>
        </p:txBody>
      </p:sp>
      <p:sp>
        <p:nvSpPr>
          <p:cNvPr id="28" name="Блок-схема: несколько документов 27"/>
          <p:cNvSpPr/>
          <p:nvPr/>
        </p:nvSpPr>
        <p:spPr>
          <a:xfrm>
            <a:off x="4929190" y="4572008"/>
            <a:ext cx="1857388" cy="1571636"/>
          </a:xfrm>
          <a:prstGeom prst="flowChartMultidocument">
            <a:avLst/>
          </a:prstGeom>
          <a:blipFill>
            <a:blip r:embed="rId12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5715008" y="6143644"/>
            <a:ext cx="1285884" cy="357190"/>
          </a:xfrm>
          <a:prstGeom prst="rect">
            <a:avLst/>
          </a:prstGeom>
          <a:solidFill>
            <a:srgbClr val="FEF2E8">
              <a:alpha val="0"/>
            </a:srgbClr>
          </a:solidFill>
          <a:ln w="9525">
            <a:solidFill>
              <a:srgbClr val="9900CC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i="1" dirty="0" smtClean="0">
                <a:solidFill>
                  <a:srgbClr val="0000FF"/>
                </a:solidFill>
              </a:rPr>
              <a:t>Поздравления ветеранов</a:t>
            </a:r>
          </a:p>
        </p:txBody>
      </p:sp>
      <p:sp>
        <p:nvSpPr>
          <p:cNvPr id="33" name="Блок-схема: несколько документов 32"/>
          <p:cNvSpPr/>
          <p:nvPr/>
        </p:nvSpPr>
        <p:spPr>
          <a:xfrm>
            <a:off x="7072330" y="4500570"/>
            <a:ext cx="1714512" cy="1357322"/>
          </a:xfrm>
          <a:prstGeom prst="flowChartMultidocument">
            <a:avLst/>
          </a:prstGeom>
          <a:blipFill>
            <a:blip r:embed="rId7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7643834" y="6000768"/>
            <a:ext cx="928694" cy="357190"/>
          </a:xfrm>
          <a:prstGeom prst="rect">
            <a:avLst/>
          </a:prstGeom>
          <a:solidFill>
            <a:srgbClr val="FEF2E8">
              <a:alpha val="0"/>
            </a:srgbClr>
          </a:solidFill>
          <a:ln w="9525">
            <a:solidFill>
              <a:srgbClr val="9900CC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i="1" dirty="0" smtClean="0">
                <a:solidFill>
                  <a:srgbClr val="0000FF"/>
                </a:solidFill>
              </a:rPr>
              <a:t>акции</a:t>
            </a:r>
          </a:p>
        </p:txBody>
      </p:sp>
      <p:sp>
        <p:nvSpPr>
          <p:cNvPr id="32" name="Блок-схема: несколько документов 31"/>
          <p:cNvSpPr/>
          <p:nvPr/>
        </p:nvSpPr>
        <p:spPr>
          <a:xfrm>
            <a:off x="6715140" y="2428868"/>
            <a:ext cx="1857388" cy="1571636"/>
          </a:xfrm>
          <a:prstGeom prst="flowChartMultidocument">
            <a:avLst/>
          </a:prstGeom>
          <a:blipFill>
            <a:blip r:embed="rId13" cstate="print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6715140" y="4071942"/>
            <a:ext cx="1428760" cy="357190"/>
          </a:xfrm>
          <a:prstGeom prst="rect">
            <a:avLst/>
          </a:prstGeom>
          <a:solidFill>
            <a:srgbClr val="FEF2E8">
              <a:alpha val="0"/>
            </a:srgbClr>
          </a:solidFill>
          <a:ln w="9525">
            <a:solidFill>
              <a:srgbClr val="9900CC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i="1" dirty="0" smtClean="0">
                <a:solidFill>
                  <a:srgbClr val="0000FF"/>
                </a:solidFill>
              </a:rPr>
              <a:t>Бессмертный полк</a:t>
            </a:r>
          </a:p>
        </p:txBody>
      </p:sp>
      <p:pic>
        <p:nvPicPr>
          <p:cNvPr id="36" name="Рисунок 35" descr="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8" y="3286124"/>
            <a:ext cx="2643206" cy="2114565"/>
          </a:xfrm>
          <a:prstGeom prst="rect">
            <a:avLst/>
          </a:prstGeom>
        </p:spPr>
      </p:pic>
      <p:pic>
        <p:nvPicPr>
          <p:cNvPr id="37" name="Picture 1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358214" y="6251274"/>
            <a:ext cx="714380" cy="5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" name="Рисунок 37" descr="51.gif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5400000">
            <a:off x="8515380" y="5929330"/>
            <a:ext cx="342900" cy="3429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3" descr="G:\солнышко\СОЛНЫШКО\библ для миши\2016-2017\Фото\Литературный вернисаж\на сайт\фото 3.jpg"/>
          <p:cNvPicPr>
            <a:picLocks noChangeAspect="1" noChangeArrowheads="1"/>
          </p:cNvPicPr>
          <p:nvPr/>
        </p:nvPicPr>
        <p:blipFill>
          <a:blip r:embed="rId3"/>
          <a:srcRect l="17461" t="30159" r="17062" b="17459"/>
          <a:stretch>
            <a:fillRect/>
          </a:stretch>
        </p:blipFill>
        <p:spPr bwMode="auto">
          <a:xfrm>
            <a:off x="4857752" y="928670"/>
            <a:ext cx="1428760" cy="114300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1" name="Picture 3" descr="G:\солнышко\СОЛНЫШКО\библ для миши\18-19 г\Неделя детской книги на сайт\Фото 4.jpg"/>
          <p:cNvPicPr>
            <a:picLocks noChangeAspect="1" noChangeArrowheads="1"/>
          </p:cNvPicPr>
          <p:nvPr/>
        </p:nvPicPr>
        <p:blipFill>
          <a:blip r:embed="rId4" cstate="print"/>
          <a:srcRect b="16000"/>
          <a:stretch>
            <a:fillRect/>
          </a:stretch>
        </p:blipFill>
        <p:spPr bwMode="auto">
          <a:xfrm>
            <a:off x="1285852" y="3571876"/>
            <a:ext cx="1143008" cy="1280169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7" name="Рисунок 36" descr="wIjJ6Lz26SA.jpg"/>
          <p:cNvPicPr>
            <a:picLocks noChangeAspect="1"/>
          </p:cNvPicPr>
          <p:nvPr/>
        </p:nvPicPr>
        <p:blipFill>
          <a:blip r:embed="rId5" cstate="print">
            <a:lum bright="9000"/>
          </a:blip>
          <a:stretch>
            <a:fillRect/>
          </a:stretch>
        </p:blipFill>
        <p:spPr>
          <a:xfrm>
            <a:off x="5072066" y="3572769"/>
            <a:ext cx="2286016" cy="1514487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8" name="Picture 3" descr="G:\солнышко\СОЛНЫШКО\библ для миши\19-20\1.jpg"/>
          <p:cNvPicPr>
            <a:picLocks noChangeAspect="1" noChangeArrowheads="1"/>
          </p:cNvPicPr>
          <p:nvPr/>
        </p:nvPicPr>
        <p:blipFill>
          <a:blip r:embed="rId6" cstate="print"/>
          <a:srcRect l="14286" t="5953" r="42857"/>
          <a:stretch>
            <a:fillRect/>
          </a:stretch>
        </p:blipFill>
        <p:spPr bwMode="auto">
          <a:xfrm>
            <a:off x="142844" y="3571876"/>
            <a:ext cx="1143008" cy="14109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4" name="Рисунок 33" descr="IMG_654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71736" y="2285991"/>
            <a:ext cx="1714512" cy="1285885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1274" name="AutoShape 10" descr="https://transformconsultinggroup.com/wp-content/uploads/2014/01/Presentations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6" name="AutoShape 12" descr="https://transformconsultinggroup.com/wp-content/uploads/2014/01/Presentations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78" name="AutoShape 14" descr="https://360lifestrategies.com/wp-content/uploads/2017/10/dreamstime_m_1837773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280" name="AutoShape 16" descr="https://360lifestrategies.com/wp-content/uploads/2017/10/dreamstime_m_1837773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359096" y="5857892"/>
            <a:ext cx="1212640" cy="369332"/>
          </a:xfrm>
          <a:prstGeom prst="rect">
            <a:avLst/>
          </a:prstGeom>
          <a:solidFill>
            <a:srgbClr val="FFC000"/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smtClean="0"/>
              <a:t>Затейники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020316" y="1345156"/>
            <a:ext cx="1623650" cy="369332"/>
          </a:xfrm>
          <a:prstGeom prst="rect">
            <a:avLst/>
          </a:prstGeom>
          <a:solidFill>
            <a:srgbClr val="33CCCC"/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smtClean="0"/>
              <a:t>Мир общения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657051" y="4774180"/>
            <a:ext cx="1343445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err="1" smtClean="0"/>
              <a:t>Познавайка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007916" y="5305024"/>
            <a:ext cx="2135456" cy="338554"/>
          </a:xfrm>
          <a:prstGeom prst="rect">
            <a:avLst/>
          </a:prstGeom>
          <a:solidFill>
            <a:srgbClr val="CC00CC"/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sz="1600" dirty="0" err="1" smtClean="0"/>
              <a:t>Вместе весело шагать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42878" y="6417254"/>
            <a:ext cx="1312988" cy="369332"/>
          </a:xfrm>
          <a:prstGeom prst="rect">
            <a:avLst/>
          </a:prstGeom>
          <a:solidFill>
            <a:srgbClr val="00FF00"/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err="1" smtClean="0"/>
              <a:t>Нескучайка</a:t>
            </a:r>
            <a:endParaRPr lang="ru-RU" dirty="0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3278738" y="4274114"/>
            <a:ext cx="1650452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smtClean="0"/>
              <a:t>Творим вместе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929058" y="3835603"/>
            <a:ext cx="1893467" cy="307777"/>
          </a:xfrm>
          <a:prstGeom prst="rect">
            <a:avLst/>
          </a:prstGeom>
          <a:solidFill>
            <a:srgbClr val="CCFF99"/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sz="1400" dirty="0" err="1" smtClean="0"/>
              <a:t>Ступеньки творчества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809052" y="2345288"/>
            <a:ext cx="1406154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smtClean="0"/>
              <a:t>Познай себя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443649" y="1845222"/>
            <a:ext cx="2190793" cy="369332"/>
          </a:xfrm>
          <a:prstGeom prst="rect">
            <a:avLst/>
          </a:prstGeom>
          <a:solidFill>
            <a:srgbClr val="99CC00"/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smtClean="0"/>
              <a:t>Дорога к мастерству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586830" y="3345420"/>
            <a:ext cx="1271054" cy="369332"/>
          </a:xfrm>
          <a:prstGeom prst="rect">
            <a:avLst/>
          </a:prstGeom>
          <a:solidFill>
            <a:srgbClr val="FFD1FF"/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smtClean="0"/>
              <a:t>Мы вместе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5214942" y="2845354"/>
            <a:ext cx="1878976" cy="369332"/>
          </a:xfrm>
          <a:prstGeom prst="rect">
            <a:avLst/>
          </a:prstGeom>
          <a:solidFill>
            <a:srgbClr val="CCFFCC"/>
          </a:solidFill>
          <a:ln w="3175">
            <a:solidFill>
              <a:schemeClr val="bg2">
                <a:lumMod val="25000"/>
              </a:schemeClr>
            </a:solidFill>
          </a:ln>
          <a:scene3d>
            <a:camera prst="obliqueBottomRight"/>
            <a:lightRig rig="threePt" dir="t"/>
          </a:scene3d>
          <a:sp3d>
            <a:bevelT w="152400" h="50800" prst="softRound"/>
          </a:sp3d>
        </p:spPr>
        <p:txBody>
          <a:bodyPr wrap="none">
            <a:spAutoFit/>
          </a:bodyPr>
          <a:lstStyle/>
          <a:p>
            <a:r>
              <a:rPr lang="ru-RU" dirty="0" smtClean="0"/>
              <a:t>Грани творчества</a:t>
            </a:r>
          </a:p>
        </p:txBody>
      </p:sp>
      <p:pic>
        <p:nvPicPr>
          <p:cNvPr id="11266" name="Picture 2" descr="https://i057.radikal.ru/1208/34/9e4c8cd53967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06" y="4929198"/>
            <a:ext cx="1042986" cy="1090395"/>
          </a:xfrm>
          <a:prstGeom prst="rect">
            <a:avLst/>
          </a:prstGeom>
          <a:noFill/>
        </p:spPr>
      </p:pic>
      <p:sp>
        <p:nvSpPr>
          <p:cNvPr id="30" name="Прямоугольник 29"/>
          <p:cNvSpPr/>
          <p:nvPr/>
        </p:nvSpPr>
        <p:spPr>
          <a:xfrm>
            <a:off x="71406" y="71414"/>
            <a:ext cx="4777270" cy="52322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Мир классного руководителя</a:t>
            </a:r>
            <a:endParaRPr lang="ru-RU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1" name="Рисунок 30" descr="20190917_141730.jpg"/>
          <p:cNvPicPr>
            <a:picLocks noChangeAspect="1"/>
          </p:cNvPicPr>
          <p:nvPr/>
        </p:nvPicPr>
        <p:blipFill>
          <a:blip r:embed="rId9" cstate="print"/>
          <a:srcRect t="1389" r="9375"/>
          <a:stretch>
            <a:fillRect/>
          </a:stretch>
        </p:blipFill>
        <p:spPr>
          <a:xfrm>
            <a:off x="214282" y="785793"/>
            <a:ext cx="2357454" cy="144292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3" name="Рисунок 32" descr="IMG_3240.jpg"/>
          <p:cNvPicPr>
            <a:picLocks noChangeAspect="1"/>
          </p:cNvPicPr>
          <p:nvPr/>
        </p:nvPicPr>
        <p:blipFill>
          <a:blip r:embed="rId10" cstate="print"/>
          <a:srcRect l="8593" t="7813" r="14844"/>
          <a:stretch>
            <a:fillRect/>
          </a:stretch>
        </p:blipFill>
        <p:spPr>
          <a:xfrm>
            <a:off x="2696470" y="5682476"/>
            <a:ext cx="1375464" cy="110411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5" name="Рисунок 34" descr="PHOTO-2019-06-26-19-30-36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215074" y="4929198"/>
            <a:ext cx="2166953" cy="162521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6" name="Рисунок 35" descr="PHOTO-2019-06-26-19-30-39-13.jpg"/>
          <p:cNvPicPr>
            <a:picLocks noChangeAspect="1"/>
          </p:cNvPicPr>
          <p:nvPr/>
        </p:nvPicPr>
        <p:blipFill>
          <a:blip r:embed="rId12" cstate="print"/>
          <a:srcRect l="29166" t="11111" r="16667"/>
          <a:stretch>
            <a:fillRect/>
          </a:stretch>
        </p:blipFill>
        <p:spPr>
          <a:xfrm>
            <a:off x="7313440" y="2714620"/>
            <a:ext cx="1759154" cy="216509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9" name="Picture 4" descr="G:\солнышко\СОЛНЫШКО\библ для миши\19-20\Дорога победы 2019\Победители игры 2 а класса.jpg"/>
          <p:cNvPicPr>
            <a:picLocks noChangeAspect="1" noChangeArrowheads="1"/>
          </p:cNvPicPr>
          <p:nvPr/>
        </p:nvPicPr>
        <p:blipFill>
          <a:blip r:embed="rId13" cstate="print"/>
          <a:srcRect l="3283" t="37957" r="17914" b="17764"/>
          <a:stretch>
            <a:fillRect/>
          </a:stretch>
        </p:blipFill>
        <p:spPr bwMode="auto">
          <a:xfrm>
            <a:off x="155831" y="2143116"/>
            <a:ext cx="2337971" cy="142876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14" cstate="print"/>
          <a:srcRect l="17517" t="7556"/>
          <a:stretch>
            <a:fillRect/>
          </a:stretch>
        </p:blipFill>
        <p:spPr bwMode="auto">
          <a:xfrm>
            <a:off x="4265563" y="5000636"/>
            <a:ext cx="2020949" cy="150019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2" name="Picture 4" descr="S:\для всех\фото 2019-2020\онлайн- чемпионат   Изучи интернет – управляй им\20191115_101430.jpg"/>
          <p:cNvPicPr>
            <a:picLocks noChangeAspect="1" noChangeArrowheads="1"/>
          </p:cNvPicPr>
          <p:nvPr/>
        </p:nvPicPr>
        <p:blipFill>
          <a:blip r:embed="rId15" cstate="print"/>
          <a:srcRect l="14677" t="12114" r="5650"/>
          <a:stretch>
            <a:fillRect/>
          </a:stretch>
        </p:blipFill>
        <p:spPr bwMode="auto">
          <a:xfrm>
            <a:off x="2571736" y="857232"/>
            <a:ext cx="2244979" cy="1285884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32" name="4-конечная звезда 31"/>
          <p:cNvSpPr/>
          <p:nvPr/>
        </p:nvSpPr>
        <p:spPr>
          <a:xfrm>
            <a:off x="3071802" y="3714752"/>
            <a:ext cx="428628" cy="500066"/>
          </a:xfrm>
          <a:prstGeom prst="star4">
            <a:avLst>
              <a:gd name="adj" fmla="val 12500"/>
            </a:avLst>
          </a:prstGeom>
          <a:solidFill>
            <a:srgbClr val="33CCCC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4" name="4-конечная звезда 43"/>
          <p:cNvSpPr/>
          <p:nvPr/>
        </p:nvSpPr>
        <p:spPr>
          <a:xfrm>
            <a:off x="1799031" y="4817100"/>
            <a:ext cx="428628" cy="500066"/>
          </a:xfrm>
          <a:prstGeom prst="star4">
            <a:avLst/>
          </a:prstGeom>
          <a:solidFill>
            <a:srgbClr val="CC00CC"/>
          </a:solidFill>
          <a:ln>
            <a:solidFill>
              <a:srgbClr val="6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5" name="4-конечная звезда 44"/>
          <p:cNvSpPr/>
          <p:nvPr/>
        </p:nvSpPr>
        <p:spPr>
          <a:xfrm>
            <a:off x="1214414" y="5357826"/>
            <a:ext cx="357190" cy="428628"/>
          </a:xfrm>
          <a:prstGeom prst="star4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6" name="4-конечная звезда 45"/>
          <p:cNvSpPr/>
          <p:nvPr/>
        </p:nvSpPr>
        <p:spPr>
          <a:xfrm>
            <a:off x="3714744" y="3245463"/>
            <a:ext cx="428628" cy="500066"/>
          </a:xfrm>
          <a:prstGeom prst="star4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7" name="4-конечная звезда 46"/>
          <p:cNvSpPr/>
          <p:nvPr/>
        </p:nvSpPr>
        <p:spPr>
          <a:xfrm>
            <a:off x="4429124" y="2845354"/>
            <a:ext cx="357190" cy="428628"/>
          </a:xfrm>
          <a:prstGeom prst="star4">
            <a:avLst/>
          </a:prstGeom>
          <a:solidFill>
            <a:srgbClr val="876DA7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8" name="4-конечная звезда 47"/>
          <p:cNvSpPr/>
          <p:nvPr/>
        </p:nvSpPr>
        <p:spPr>
          <a:xfrm>
            <a:off x="5594738" y="1785926"/>
            <a:ext cx="428628" cy="500066"/>
          </a:xfrm>
          <a:prstGeom prst="star4">
            <a:avLst/>
          </a:prstGeom>
          <a:solidFill>
            <a:srgbClr val="FFCCFF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4-конечная звезда 48"/>
          <p:cNvSpPr/>
          <p:nvPr/>
        </p:nvSpPr>
        <p:spPr>
          <a:xfrm>
            <a:off x="2428860" y="4214818"/>
            <a:ext cx="428628" cy="500066"/>
          </a:xfrm>
          <a:prstGeom prst="star4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0" name="4-конечная звезда 49"/>
          <p:cNvSpPr/>
          <p:nvPr/>
        </p:nvSpPr>
        <p:spPr>
          <a:xfrm>
            <a:off x="5000628" y="2273850"/>
            <a:ext cx="428628" cy="500066"/>
          </a:xfrm>
          <a:prstGeom prst="star4">
            <a:avLst/>
          </a:prstGeom>
          <a:solidFill>
            <a:srgbClr val="CCFFCC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1" name="4-конечная звезда 50"/>
          <p:cNvSpPr/>
          <p:nvPr/>
        </p:nvSpPr>
        <p:spPr>
          <a:xfrm>
            <a:off x="6786578" y="773652"/>
            <a:ext cx="428628" cy="500066"/>
          </a:xfrm>
          <a:prstGeom prst="star4">
            <a:avLst/>
          </a:prstGeom>
          <a:solidFill>
            <a:srgbClr val="66FFFF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2" name="4-конечная звезда 51"/>
          <p:cNvSpPr/>
          <p:nvPr/>
        </p:nvSpPr>
        <p:spPr>
          <a:xfrm>
            <a:off x="428596" y="5917188"/>
            <a:ext cx="428628" cy="500066"/>
          </a:xfrm>
          <a:prstGeom prst="star4">
            <a:avLst/>
          </a:prstGeom>
          <a:solidFill>
            <a:srgbClr val="00FF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3" name="Picture 1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358214" y="6251274"/>
            <a:ext cx="714380" cy="5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4" name="Рисунок 53" descr="51.gif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 rot="5400000">
            <a:off x="8515380" y="5929330"/>
            <a:ext cx="342900" cy="342900"/>
          </a:xfrm>
          <a:prstGeom prst="rect">
            <a:avLst/>
          </a:prstGeom>
        </p:spPr>
      </p:pic>
      <p:sp>
        <p:nvSpPr>
          <p:cNvPr id="56" name="Прямоугольник 55"/>
          <p:cNvSpPr/>
          <p:nvPr/>
        </p:nvSpPr>
        <p:spPr>
          <a:xfrm>
            <a:off x="5072066" y="214290"/>
            <a:ext cx="36433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200" b="1" i="1" dirty="0" smtClean="0">
                <a:solidFill>
                  <a:srgbClr val="AC0000"/>
                </a:solidFill>
              </a:rPr>
              <a:t>100% обучающихся охвачены вниманием </a:t>
            </a:r>
            <a:br>
              <a:rPr lang="ru-RU" sz="1200" b="1" i="1" dirty="0" smtClean="0">
                <a:solidFill>
                  <a:srgbClr val="AC0000"/>
                </a:solidFill>
              </a:rPr>
            </a:br>
            <a:r>
              <a:rPr lang="ru-RU" sz="1200" b="1" i="1" dirty="0" smtClean="0">
                <a:solidFill>
                  <a:srgbClr val="AC0000"/>
                </a:solidFill>
              </a:rPr>
              <a:t>классных руководителей</a:t>
            </a:r>
            <a:endParaRPr lang="ru-RU" sz="1200" b="1" i="1" dirty="0">
              <a:solidFill>
                <a:srgbClr val="AC0000"/>
              </a:solidFill>
            </a:endParaRPr>
          </a:p>
        </p:txBody>
      </p:sp>
      <p:sp>
        <p:nvSpPr>
          <p:cNvPr id="57" name="4-конечная звезда 56"/>
          <p:cNvSpPr/>
          <p:nvPr/>
        </p:nvSpPr>
        <p:spPr>
          <a:xfrm>
            <a:off x="6215074" y="1283242"/>
            <a:ext cx="428628" cy="500066"/>
          </a:xfrm>
          <a:prstGeom prst="star4">
            <a:avLst/>
          </a:prstGeom>
          <a:solidFill>
            <a:srgbClr val="CCFF99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 descr="20191003_123600.jpg"/>
          <p:cNvPicPr>
            <a:picLocks noChangeAspect="1"/>
          </p:cNvPicPr>
          <p:nvPr/>
        </p:nvPicPr>
        <p:blipFill>
          <a:blip r:embed="rId3" cstate="print"/>
          <a:srcRect l="9643" t="17143" r="21249"/>
          <a:stretch>
            <a:fillRect/>
          </a:stretch>
        </p:blipFill>
        <p:spPr>
          <a:xfrm>
            <a:off x="6286512" y="142852"/>
            <a:ext cx="2581640" cy="17410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TextBox 3"/>
          <p:cNvSpPr txBox="1"/>
          <p:nvPr/>
        </p:nvSpPr>
        <p:spPr>
          <a:xfrm>
            <a:off x="214282" y="571480"/>
            <a:ext cx="42148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Times New Roman" pitchFamily="18" charset="0"/>
                <a:cs typeface="Times New Roman" pitchFamily="18" charset="0"/>
              </a:rPr>
              <a:t>Технологическое оборудование пищеблока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2-е холодильные камеры</a:t>
            </a:r>
          </a:p>
          <a:p>
            <a:pPr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2-а низкотемпературных холодильника</a:t>
            </a:r>
          </a:p>
          <a:p>
            <a:pPr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3-и среднетемпературных холодильника</a:t>
            </a:r>
          </a:p>
          <a:p>
            <a:pPr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Пароконвектомат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– для приготовления диетических блюд</a:t>
            </a:r>
          </a:p>
          <a:p>
            <a:pPr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Электрическая плита с электронным управлением</a:t>
            </a:r>
          </a:p>
          <a:p>
            <a:pPr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Духовой шкаф</a:t>
            </a:r>
          </a:p>
          <a:p>
            <a:pPr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Посудомоечная машина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4500570"/>
            <a:ext cx="5429288" cy="2123658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txBody>
          <a:bodyPr wrap="square" rtlCol="0">
            <a:spAutoFit/>
          </a:bodyPr>
          <a:lstStyle/>
          <a:p>
            <a:pPr marL="180975" indent="-180975"/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Times New Roman" pitchFamily="18" charset="0"/>
                <a:cs typeface="Times New Roman" pitchFamily="18" charset="0"/>
              </a:rPr>
              <a:t>Пропаганда здорового питания</a:t>
            </a:r>
          </a:p>
          <a:p>
            <a:pPr marL="180975" indent="-180975"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кружки внеурочной деятельности: «Разговор о правильном питании», «Питание и здоровье»;</a:t>
            </a:r>
          </a:p>
          <a:p>
            <a:pPr marL="180975" indent="-180975"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классные часы, беседы: «Обработка пищевых продуктов», «Правила ухода за посудой»;, «Правила посещения школьной столовой»;</a:t>
            </a:r>
          </a:p>
          <a:p>
            <a:pPr marL="180975" indent="-180975"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викторина «И вкусно и полезно»;</a:t>
            </a:r>
          </a:p>
          <a:p>
            <a:pPr marL="180975" indent="-180975"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акция «Мы – за здоровую пищу»;</a:t>
            </a:r>
          </a:p>
          <a:p>
            <a:pPr marL="180975" indent="-180975"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выставка рисунков «Полезные и вредные продукты»;</a:t>
            </a:r>
          </a:p>
          <a:p>
            <a:pPr marL="180975" indent="-180975"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режим питания во время экзаменов;</a:t>
            </a:r>
          </a:p>
          <a:p>
            <a:pPr marL="180975" indent="-180975"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дистанционный круглый стол «Разговор о питании»;</a:t>
            </a:r>
          </a:p>
          <a:p>
            <a:pPr marL="180975" indent="-180975"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тематические уроки: «Проблемы питания в современном обществе»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5720" y="2143116"/>
            <a:ext cx="4214842" cy="2308324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pPr marL="180975" indent="-180975"/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Times New Roman" pitchFamily="18" charset="0"/>
                <a:cs typeface="Times New Roman" pitchFamily="18" charset="0"/>
              </a:rPr>
              <a:t>Организация горячего питания</a:t>
            </a:r>
          </a:p>
          <a:p>
            <a:pPr marL="180975" indent="-180975"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утверждённое 1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-дневное меню;</a:t>
            </a:r>
          </a:p>
          <a:p>
            <a:pPr marL="180975" indent="-180975"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Технико-технологические карты , в соответствии с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СанПин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2.4.5.2409-08;</a:t>
            </a:r>
          </a:p>
          <a:p>
            <a:pPr marL="180975" indent="-180975"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контроль порций блюд, их пищевой и энергетической ценности;</a:t>
            </a:r>
          </a:p>
          <a:p>
            <a:pPr marL="180975" indent="-180975"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органолептическая оценка готовой пищевой продукции;</a:t>
            </a:r>
          </a:p>
          <a:p>
            <a:pPr marL="180975" indent="-180975"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производственный контроль с применением принципов ХАССП;</a:t>
            </a:r>
          </a:p>
          <a:p>
            <a:pPr marL="180975" indent="-180975"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контроль родительской общественности</a:t>
            </a:r>
          </a:p>
          <a:p>
            <a:pPr marL="180975" indent="-180975">
              <a:buClr>
                <a:srgbClr val="820000"/>
              </a:buCl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контроль качества сырой и готовой продукции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бракеражной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комиссией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42844" y="71414"/>
            <a:ext cx="27776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Горячее питание</a:t>
            </a:r>
            <a:endParaRPr lang="ru-RU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aphicFrame>
        <p:nvGraphicFramePr>
          <p:cNvPr id="23" name="Диаграмма 22"/>
          <p:cNvGraphicFramePr/>
          <p:nvPr/>
        </p:nvGraphicFramePr>
        <p:xfrm>
          <a:off x="5500694" y="2071678"/>
          <a:ext cx="3286148" cy="1943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5" name="Прямоугольник 24"/>
          <p:cNvSpPr/>
          <p:nvPr/>
        </p:nvSpPr>
        <p:spPr>
          <a:xfrm>
            <a:off x="5572132" y="1928802"/>
            <a:ext cx="34290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Times New Roman" pitchFamily="18" charset="0"/>
                <a:cs typeface="Times New Roman" pitchFamily="18" charset="0"/>
              </a:rPr>
              <a:t>Количество учащихся, питающихся бесплатно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429256" y="4152133"/>
            <a:ext cx="35719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Times New Roman" pitchFamily="18" charset="0"/>
                <a:cs typeface="Times New Roman" pitchFamily="18" charset="0"/>
              </a:rPr>
              <a:t>Доля учащихся, охваченных  горячим питанием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" name="Рисунок 28" descr="20191003_12351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86182" y="142852"/>
            <a:ext cx="2254265" cy="126802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Picture 1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58214" y="6251274"/>
            <a:ext cx="714380" cy="5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Рисунок 12" descr="5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8515380" y="5929330"/>
            <a:ext cx="342900" cy="342900"/>
          </a:xfrm>
          <a:prstGeom prst="rect">
            <a:avLst/>
          </a:prstGeom>
        </p:spPr>
      </p:pic>
      <p:graphicFrame>
        <p:nvGraphicFramePr>
          <p:cNvPr id="14" name="Диаграмма 13"/>
          <p:cNvGraphicFramePr/>
          <p:nvPr/>
        </p:nvGraphicFramePr>
        <p:xfrm>
          <a:off x="5715008" y="4500570"/>
          <a:ext cx="2643206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pic>
        <p:nvPicPr>
          <p:cNvPr id="16" name="Рисунок 15" descr="20191003_12361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857620" y="1544805"/>
            <a:ext cx="1571636" cy="8840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7" name="TextBox 16">
            <a:hlinkClick r:id="rId11"/>
          </p:cNvPr>
          <p:cNvSpPr txBox="1"/>
          <p:nvPr/>
        </p:nvSpPr>
        <p:spPr>
          <a:xfrm>
            <a:off x="5643570" y="6357958"/>
            <a:ext cx="18573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740056"/>
                </a:solidFill>
              </a:rPr>
              <a:t>Подробнее о питании …</a:t>
            </a:r>
            <a:endParaRPr lang="ru-RU" sz="1200" b="1" dirty="0">
              <a:solidFill>
                <a:srgbClr val="740056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wIjJ6Lz26SA.jpg"/>
          <p:cNvPicPr>
            <a:picLocks noChangeAspect="1"/>
          </p:cNvPicPr>
          <p:nvPr/>
        </p:nvPicPr>
        <p:blipFill>
          <a:blip r:embed="rId2" cstate="print">
            <a:lum bright="9000"/>
          </a:blip>
          <a:stretch>
            <a:fillRect/>
          </a:stretch>
        </p:blipFill>
        <p:spPr>
          <a:xfrm>
            <a:off x="71405" y="642918"/>
            <a:ext cx="3989745" cy="264320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429124" y="957188"/>
            <a:ext cx="4357718" cy="1071570"/>
          </a:xfrm>
          <a:prstGeom prst="rect">
            <a:avLst/>
          </a:prstGeom>
          <a:noFill/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rgbClr val="002A13"/>
                </a:solidFill>
              </a:rPr>
              <a:t>Создание образовательной модели, отвечающей требованиям экономики и социальной сферы, обеспечивающей сохранение здоровья участников образовательного процесса</a:t>
            </a:r>
            <a:endParaRPr lang="ru-RU" sz="1400" b="1" dirty="0">
              <a:solidFill>
                <a:srgbClr val="002A13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71934" y="2500306"/>
            <a:ext cx="4214842" cy="1214446"/>
          </a:xfrm>
          <a:prstGeom prst="rect">
            <a:avLst/>
          </a:prstGeom>
          <a:noFill/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tlCol="0" anchor="ctr"/>
          <a:lstStyle/>
          <a:p>
            <a:r>
              <a:rPr lang="ru-RU" sz="1400" b="1" dirty="0" smtClean="0">
                <a:solidFill>
                  <a:srgbClr val="002A13"/>
                </a:solidFill>
              </a:rPr>
              <a:t>Формирование  единого образовательного  пространства, обеспечивающего социализацию обучающегося в условиях конкретной </a:t>
            </a:r>
            <a:r>
              <a:rPr lang="ru-RU" sz="1400" b="1" dirty="0" err="1" smtClean="0">
                <a:solidFill>
                  <a:srgbClr val="002A13"/>
                </a:solidFill>
              </a:rPr>
              <a:t>социокультурной</a:t>
            </a:r>
            <a:r>
              <a:rPr lang="ru-RU" sz="1400" b="1" dirty="0" smtClean="0">
                <a:solidFill>
                  <a:srgbClr val="002A13"/>
                </a:solidFill>
              </a:rPr>
              <a:t> среды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643306" y="3929066"/>
            <a:ext cx="5072098" cy="714380"/>
          </a:xfrm>
          <a:prstGeom prst="rect">
            <a:avLst/>
          </a:prstGeom>
          <a:noFill/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rgbClr val="002A13"/>
                </a:solidFill>
              </a:rPr>
              <a:t>Расширение пространства самореализации обучающихся, в том числе за счёт  электронной образовательной среды и дистанционных технологий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29124" y="671436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500000"/>
                </a:solidFill>
              </a:rPr>
              <a:t>Цель стратегическая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71934" y="2243072"/>
            <a:ext cx="27146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500000"/>
                </a:solidFill>
              </a:rPr>
              <a:t>Цель на перспективу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71868" y="3600394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500000"/>
                </a:solidFill>
              </a:rPr>
              <a:t>Цель ближайшего развития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71406" y="4357694"/>
            <a:ext cx="3071834" cy="571504"/>
          </a:xfrm>
          <a:prstGeom prst="rect">
            <a:avLst/>
          </a:prstGeom>
        </p:spPr>
        <p:txBody>
          <a:bodyPr wrap="none" fromWordArt="1"/>
          <a:lstStyle/>
          <a:p>
            <a:pPr algn="ctr">
              <a:defRPr/>
            </a:pPr>
            <a:r>
              <a:rPr lang="ru-RU" sz="2800" b="1" kern="10" dirty="0" smtClean="0">
                <a:ln w="317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333200"/>
                </a:solidFill>
                <a:latin typeface="Arial"/>
                <a:cs typeface="Arial"/>
              </a:rPr>
              <a:t>Миссия школы</a:t>
            </a:r>
            <a:endParaRPr lang="ru-RU" sz="2800" b="1" kern="10" dirty="0">
              <a:ln w="3175">
                <a:solidFill>
                  <a:srgbClr val="333300"/>
                </a:solidFill>
                <a:round/>
                <a:headEnd/>
                <a:tailEnd/>
              </a:ln>
              <a:solidFill>
                <a:srgbClr val="333200"/>
              </a:solidFill>
              <a:latin typeface="Arial"/>
              <a:cs typeface="Arial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85720" y="4880630"/>
            <a:ext cx="80010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Подготовка выпускника, имеющего высокий уровень интеллектуального развития, обладающего творческим потенциалом, ориентированного на получение профессионального образования, готового к самоопределению и самореализации в условиях высокотехнологичного общества. </a:t>
            </a:r>
          </a:p>
          <a:p>
            <a:endParaRPr lang="ru-RU" dirty="0">
              <a:solidFill>
                <a:srgbClr val="64004A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7734" y="71414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Перспективы развития</a:t>
            </a:r>
            <a:endParaRPr lang="ru-RU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3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58214" y="6251274"/>
            <a:ext cx="714380" cy="5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Рисунок 17" descr="5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8515380" y="5929330"/>
            <a:ext cx="342900" cy="3429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500034" y="214290"/>
            <a:ext cx="5286412" cy="5143536"/>
            <a:chOff x="588" y="1908"/>
            <a:chExt cx="2518" cy="2439"/>
          </a:xfrm>
        </p:grpSpPr>
        <p:sp>
          <p:nvSpPr>
            <p:cNvPr id="5" name="AutoShape 5"/>
            <p:cNvSpPr>
              <a:spLocks noChangeArrowheads="1"/>
            </p:cNvSpPr>
            <p:nvPr/>
          </p:nvSpPr>
          <p:spPr bwMode="auto">
            <a:xfrm rot="16200000">
              <a:off x="226" y="2276"/>
              <a:ext cx="2439" cy="1703"/>
            </a:xfrm>
            <a:prstGeom prst="flowChartDisplay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00FFFF"/>
                </a:gs>
              </a:gsLst>
              <a:lin ang="2700000" scaled="1"/>
            </a:gradFill>
            <a:ln w="50800" algn="ctr">
              <a:solidFill>
                <a:srgbClr val="5F5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586" y="2188"/>
              <a:ext cx="2518" cy="2054"/>
              <a:chOff x="3989" y="2094"/>
              <a:chExt cx="4261" cy="3336"/>
            </a:xfrm>
          </p:grpSpPr>
          <p:pic>
            <p:nvPicPr>
              <p:cNvPr id="7" name="Picture 7" descr="35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EFEFE"/>
                  </a:clrFrom>
                  <a:clrTo>
                    <a:srgbClr val="FEFEFE">
                      <a:alpha val="0"/>
                    </a:srgbClr>
                  </a:clrTo>
                </a:clrChange>
                <a:lum bright="29000" contrast="-3000"/>
              </a:blip>
              <a:srcRect/>
              <a:stretch>
                <a:fillRect/>
              </a:stretch>
            </p:blipFill>
            <p:spPr bwMode="auto">
              <a:xfrm>
                <a:off x="5250" y="3444"/>
                <a:ext cx="1443" cy="10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" name="Text Box 8"/>
              <p:cNvSpPr txBox="1">
                <a:spLocks noChangeArrowheads="1"/>
              </p:cNvSpPr>
              <p:nvPr/>
            </p:nvSpPr>
            <p:spPr bwMode="auto">
              <a:xfrm>
                <a:off x="4407" y="2547"/>
                <a:ext cx="1560" cy="540"/>
              </a:xfrm>
              <a:prstGeom prst="rect">
                <a:avLst/>
              </a:prstGeom>
              <a:solidFill>
                <a:srgbClr val="FFFFFF">
                  <a:alpha val="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65837" tIns="32918" rIns="65837" bIns="32918"/>
              <a:lstStyle/>
              <a:p>
                <a:r>
                  <a:rPr lang="ru-RU" sz="2000" b="1" dirty="0">
                    <a:solidFill>
                      <a:srgbClr val="000080"/>
                    </a:solidFill>
                  </a:rPr>
                  <a:t>школа</a:t>
                </a:r>
                <a:endParaRPr lang="ru-RU" sz="2000" dirty="0"/>
              </a:p>
            </p:txBody>
          </p:sp>
          <p:sp>
            <p:nvSpPr>
              <p:cNvPr id="9" name="Text Box 9"/>
              <p:cNvSpPr txBox="1">
                <a:spLocks noChangeArrowheads="1"/>
              </p:cNvSpPr>
              <p:nvPr/>
            </p:nvSpPr>
            <p:spPr bwMode="auto">
              <a:xfrm>
                <a:off x="4767" y="4707"/>
                <a:ext cx="2128" cy="723"/>
              </a:xfrm>
              <a:prstGeom prst="rect">
                <a:avLst/>
              </a:prstGeom>
              <a:solidFill>
                <a:srgbClr val="FFFFFF">
                  <a:alpha val="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65837" tIns="32918" rIns="65837" bIns="32918"/>
              <a:lstStyle/>
              <a:p>
                <a:r>
                  <a:rPr lang="ru-RU" sz="2000" b="1" dirty="0">
                    <a:solidFill>
                      <a:srgbClr val="000080"/>
                    </a:solidFill>
                  </a:rPr>
                  <a:t>г. Пересвет</a:t>
                </a:r>
                <a:endParaRPr lang="ru-RU" sz="2000" dirty="0"/>
              </a:p>
            </p:txBody>
          </p:sp>
          <p:pic>
            <p:nvPicPr>
              <p:cNvPr id="10" name="Picture 10" descr="l21"/>
              <p:cNvPicPr>
                <a:picLocks noChangeAspect="1" noChangeArrowheads="1" noCrop="1"/>
              </p:cNvPicPr>
              <p:nvPr/>
            </p:nvPicPr>
            <p:blipFill>
              <a:blip r:embed="rId3">
                <a:lum bright="29000" contrast="-3000"/>
              </a:blip>
              <a:srcRect/>
              <a:stretch>
                <a:fillRect/>
              </a:stretch>
            </p:blipFill>
            <p:spPr bwMode="auto">
              <a:xfrm>
                <a:off x="5730" y="2094"/>
                <a:ext cx="2520" cy="18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1" name="Picture 11" descr="37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29000" contrast="-3000"/>
              </a:blip>
              <a:srcRect/>
              <a:stretch>
                <a:fillRect/>
              </a:stretch>
            </p:blipFill>
            <p:spPr bwMode="auto">
              <a:xfrm>
                <a:off x="3989" y="3624"/>
                <a:ext cx="1021" cy="12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2" name="WordArt 12"/>
              <p:cNvSpPr>
                <a:spLocks noChangeArrowheads="1" noChangeShapeType="1" noTextEdit="1"/>
              </p:cNvSpPr>
              <p:nvPr/>
            </p:nvSpPr>
            <p:spPr bwMode="auto">
              <a:xfrm>
                <a:off x="4770" y="3264"/>
                <a:ext cx="883" cy="1260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ru-RU" sz="3600" kern="10" dirty="0">
                    <a:ln w="9525">
                      <a:noFill/>
                      <a:round/>
                      <a:headEnd/>
                      <a:tailEnd/>
                    </a:ln>
                    <a:gradFill rotWithShape="1">
                      <a:gsLst>
                        <a:gs pos="0">
                          <a:srgbClr val="800000">
                            <a:alpha val="0"/>
                          </a:srgbClr>
                        </a:gs>
                        <a:gs pos="100000">
                          <a:srgbClr val="3B0000"/>
                        </a:gs>
                      </a:gsLst>
                      <a:path path="rect">
                        <a:fillToRect r="100000" b="100000"/>
                      </a:path>
                    </a:gradFill>
                    <a:effectLst>
                      <a:outerShdw dist="35921" dir="2700000" algn="ctr" rotWithShape="0">
                        <a:srgbClr val="C0C0C0">
                          <a:alpha val="79999"/>
                        </a:srgbClr>
                      </a:outerShdw>
                    </a:effectLst>
                    <a:latin typeface="Impact"/>
                  </a:rPr>
                  <a:t>5</a:t>
                </a:r>
              </a:p>
            </p:txBody>
          </p:sp>
        </p:grpSp>
      </p:grpSp>
      <p:pic>
        <p:nvPicPr>
          <p:cNvPr id="2" name="Рисунок 1" descr="spasib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678" y="3786190"/>
            <a:ext cx="3471005" cy="2000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10468</TotalTime>
  <Words>1745</Words>
  <Application>Microsoft Office PowerPoint</Application>
  <PresentationFormat>Экран (4:3)</PresentationFormat>
  <Paragraphs>434</Paragraphs>
  <Slides>15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all</dc:creator>
  <cp:lastModifiedBy>all</cp:lastModifiedBy>
  <cp:revision>889</cp:revision>
  <dcterms:created xsi:type="dcterms:W3CDTF">2018-01-02T10:57:10Z</dcterms:created>
  <dcterms:modified xsi:type="dcterms:W3CDTF">2020-11-17T18:44:35Z</dcterms:modified>
</cp:coreProperties>
</file>