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9" r:id="rId1"/>
  </p:sldMasterIdLst>
  <p:notesMasterIdLst>
    <p:notesMasterId r:id="rId15"/>
  </p:notesMasterIdLst>
  <p:sldIdLst>
    <p:sldId id="256" r:id="rId2"/>
    <p:sldId id="275" r:id="rId3"/>
    <p:sldId id="297" r:id="rId4"/>
    <p:sldId id="284" r:id="rId5"/>
    <p:sldId id="274" r:id="rId6"/>
    <p:sldId id="276" r:id="rId7"/>
    <p:sldId id="279" r:id="rId8"/>
    <p:sldId id="287" r:id="rId9"/>
    <p:sldId id="288" r:id="rId10"/>
    <p:sldId id="290" r:id="rId11"/>
    <p:sldId id="292" r:id="rId12"/>
    <p:sldId id="295" r:id="rId13"/>
    <p:sldId id="281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32" autoAdjust="0"/>
    <p:restoredTop sz="78636" autoAdjust="0"/>
  </p:normalViewPr>
  <p:slideViewPr>
    <p:cSldViewPr>
      <p:cViewPr varScale="1">
        <p:scale>
          <a:sx n="58" d="100"/>
          <a:sy n="58" d="100"/>
        </p:scale>
        <p:origin x="1782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2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622CE9-7869-4BDE-BDD4-8C00D0AEE8CE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72D28C-F036-4CD2-9355-9F7FD61C7B7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84912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4719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7325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639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4735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89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860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1688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8599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092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975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6729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1207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72D28C-F036-4CD2-9355-9F7FD61C7B7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211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440230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70679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2299757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908300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77252355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24428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273560"/>
      </p:ext>
    </p:extLst>
  </p:cSld>
  <p:clrMapOvr>
    <a:masterClrMapping/>
  </p:clrMapOvr>
  <p:transition spd="slow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88219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204515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944194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7584098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362922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763617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4549678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416570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3045837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3E605B-B7E5-44EB-8303-D81E3E4AB466}" type="datetimeFigureOut">
              <a:rPr lang="ru-RU" smtClean="0"/>
              <a:pPr/>
              <a:t>26.03.2020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587D583-F438-44D1-9E90-F46AC6EE0D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5192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0" r:id="rId1"/>
    <p:sldLayoutId id="2147483931" r:id="rId2"/>
    <p:sldLayoutId id="2147483932" r:id="rId3"/>
    <p:sldLayoutId id="2147483933" r:id="rId4"/>
    <p:sldLayoutId id="2147483934" r:id="rId5"/>
    <p:sldLayoutId id="2147483935" r:id="rId6"/>
    <p:sldLayoutId id="2147483936" r:id="rId7"/>
    <p:sldLayoutId id="2147483937" r:id="rId8"/>
    <p:sldLayoutId id="2147483938" r:id="rId9"/>
    <p:sldLayoutId id="2147483939" r:id="rId10"/>
    <p:sldLayoutId id="2147483940" r:id="rId11"/>
    <p:sldLayoutId id="2147483941" r:id="rId12"/>
    <p:sldLayoutId id="2147483942" r:id="rId13"/>
    <p:sldLayoutId id="2147483943" r:id="rId14"/>
    <p:sldLayoutId id="2147483944" r:id="rId15"/>
    <p:sldLayoutId id="2147483945" r:id="rId16"/>
  </p:sldLayoutIdLst>
  <p:transition spd="slow">
    <p:fad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011782"/>
            <a:ext cx="8075323" cy="261929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Доклад</a:t>
            </a: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воображения и творческих способностей детей средством конструирования».</a:t>
            </a:r>
            <a:endParaRPr lang="ru-RU" sz="3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5010496"/>
            <a:ext cx="5544616" cy="150777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 flipH="1">
            <a:off x="52404" y="5870671"/>
            <a:ext cx="81374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Презентацию подготовила :  воспитатель первой квалификационной категории Лесник Л.П.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800" y="3631072"/>
            <a:ext cx="1867272" cy="15981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115616" y="-99392"/>
            <a:ext cx="57423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Начальная школа-детский сад №7» </a:t>
            </a:r>
          </a:p>
          <a:p>
            <a:pPr algn="ctr"/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Пересвет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3501008"/>
            <a:ext cx="3528392" cy="244827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04" y="3501008"/>
            <a:ext cx="3300396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0865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116632"/>
            <a:ext cx="66247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реализации </a:t>
            </a:r>
            <a:r>
              <a:rPr lang="ru-RU" sz="1600" b="1" dirty="0" err="1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Кликс</a:t>
            </a:r>
            <a:r>
              <a:rPr lang="ru-RU" sz="1600" b="1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-методики </a:t>
            </a:r>
            <a:r>
              <a:rPr lang="ru-RU" sz="1600" b="1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Плановые занятия </a:t>
            </a: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(20 </a:t>
            </a:r>
            <a:r>
              <a:rPr lang="ru-RU" sz="1600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минут в </a:t>
            </a: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средней).</a:t>
            </a:r>
            <a:endParaRPr lang="ru-RU" sz="1600" dirty="0">
              <a:solidFill>
                <a:srgbClr val="1B1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Индивидуальная работа педагога в паре с ребёнком или с подгруппой детей (1 раз в неделю не более 40 минут</a:t>
            </a: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600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одарёнными или отстающими детьми.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Повседневное </a:t>
            </a:r>
            <a:r>
              <a:rPr lang="ru-RU" sz="1600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самостоятельное конструирование, строительная игра в свободное от плановых занятий время</a:t>
            </a: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solidFill>
                <a:srgbClr val="1B1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32514"/>
            <a:ext cx="4176464" cy="471859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9821" y="2230453"/>
            <a:ext cx="4718590" cy="4122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8092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6632"/>
            <a:ext cx="9144000" cy="9202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Приёмы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с детьми на занятиях по конструированию из блочного конструктора</a:t>
            </a:r>
          </a:p>
          <a:p>
            <a:r>
              <a:rPr lang="ru-RU" sz="1600" u="sng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u="sng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обучения используются такие педагогические приёмы</a:t>
            </a:r>
            <a:r>
              <a:rPr lang="ru-RU" sz="1600" u="sng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Вступительная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беседа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 помощью которой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привлекаю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к теме занятия. Например, в начале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 рассказываю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увлекательную сказку о доброй птичке, с которой никто не хотел дружить из-за её большого клюва. </a:t>
            </a:r>
            <a:endParaRPr lang="ru-RU" sz="1600" dirty="0" smtClean="0">
              <a:solidFill>
                <a:srgbClr val="1B1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Проблемная ситуация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которая заинтересует, активизирует мышление и вовлечёт детей в активную конструктивную деятельность. </a:t>
            </a:r>
            <a:endParaRPr lang="ru-RU" sz="1600" b="0" i="0" dirty="0">
              <a:solidFill>
                <a:srgbClr val="1B1C2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Сюжетно-ролевая игра.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правило,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переходит в игровую деятельность: дети используют построенные ими модели железнодорожных станций, кораблей, машин и т. д. в ролевых играх, а также играх-театрализациях, когда ребята сначала строят декорации, создают сказочных персонажей из конструктора</a:t>
            </a:r>
            <a:endParaRPr lang="ru-RU" sz="1600" dirty="0" smtClean="0">
              <a:solidFill>
                <a:srgbClr val="1B1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Дидактическая игра.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упражнений, направленных на усвоение сенсорных и пространственных понятий с помощью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конструирования: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деталь, как у меня»;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«Построй с закрытыми глазами»;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такую же постройку, как на карточке»;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«Разложи по цвету»;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«Собери фигурку по памяти» (из 4–6 деталей).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по образцу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сопровождаемое показом и пояснениями педагога. 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Конструирование с использованием технологических карт и инструкций. 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Творческое конструирование по замыслу или по нарисованной модели.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занятия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проводятся с детьми,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уже освоили основные приёмы, и им можно предложить работу по картинкам, фотографиям с изображением объекта на любимую тему.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i="0" dirty="0">
              <a:solidFill>
                <a:srgbClr val="1B1C2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B1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i="0" dirty="0">
              <a:solidFill>
                <a:srgbClr val="1B1C2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B1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i="0" dirty="0">
              <a:solidFill>
                <a:srgbClr val="1B1C2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B1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i="0" dirty="0">
              <a:solidFill>
                <a:srgbClr val="1B1C2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dirty="0" smtClean="0">
              <a:solidFill>
                <a:srgbClr val="1B1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0" i="0" dirty="0">
              <a:solidFill>
                <a:srgbClr val="1B1C2A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5233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9144000" cy="93871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анятия </a:t>
            </a: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конструированию бывают: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Ознакомительное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педагог проводит теоретическое знакомство дошкольников с новыми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деталями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приёмами конструирования в зависимости от комплектации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набора 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схеме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изучение основ моделирования по схематическому пошаговому алгоритму.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по памяти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помогает закрепить и усовершенствовать полученные базовые умения и навыки, предоставляет возможность тренировать зрительную память.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Тематическое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конструирование по определённой тематике, стимулирующее развитие творческого воображения. Примеры тем: «Многоэтажный дом», «Пожарная машина», «Мостик через речку», «Мебель для куклы», «Крыши и навесы», «Человек», «Кораблик», «Волшебные рыбки», «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-мозаика».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Контрольное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позволяет педагогу после изучения сложной темы провести мониторинг знаний и умений воспитанников и выявить детей, которые нуждаются в индивидуальной помощи.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Конкурсное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соревнование,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старшем и подготовительном возрасте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игровой форме. Дети по жребию или по желанию разбиваются на 3 команды, выбирают главного конструктора или архитектора и приступают к творчеству. Темами конкурсного занятия могут стать: «В гостях у сказки», «Город будущего» и т. д.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Итоговое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обобщает результаты определённого учебного периода (полугодие, год), чаще всего проходит в виде презентации творческих работ.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3487" y="4675449"/>
            <a:ext cx="2420888" cy="19442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203" y="4293097"/>
            <a:ext cx="2088232" cy="25649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03873" y="4381102"/>
            <a:ext cx="2408260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06753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можно сделать вывод: Конструктор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не только интересно, но и полезно!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дети предпочитают общению со сверстниками и любимой игрушкой компьютерные игры, которые негативно действуют на психику и развитие дошкольника. Как уберечь ребенка от компьютера? Игра с конструктором – с одной стороны увлеченное занятие, с другой – всестороннее развитие ребенка.</a:t>
            </a:r>
          </a:p>
          <a:p>
            <a:endParaRPr lang="ru-RU" sz="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4290774"/>
            <a:ext cx="5683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Спасибо за внимание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!</a:t>
            </a:r>
            <a:endParaRPr lang="ru-RU" sz="28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800767"/>
            <a:ext cx="4139952" cy="293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9639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6129728" cy="122413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 </a:t>
            </a:r>
            <a:r>
              <a:rPr lang="ru-RU" sz="1800" b="1" dirty="0">
                <a:solidFill>
                  <a:schemeClr val="tx1"/>
                </a:solidFill>
              </a:rPr>
              <a:t>р</a:t>
            </a:r>
            <a:r>
              <a:rPr lang="ru-RU" sz="1800" b="1" dirty="0" smtClean="0">
                <a:solidFill>
                  <a:schemeClr val="tx1"/>
                </a:solidFill>
              </a:rPr>
              <a:t>азвитие </a:t>
            </a:r>
            <a:r>
              <a:rPr lang="ru-RU" sz="1800" b="1" dirty="0">
                <a:solidFill>
                  <a:schemeClr val="tx1"/>
                </a:solidFill>
              </a:rPr>
              <a:t>познавательной и речевой активности детей в процессе организации конструктивно-модельной деятельности с использованием конструктора </a:t>
            </a:r>
            <a:r>
              <a:rPr lang="ru-RU" sz="1800" b="1" dirty="0" err="1" smtClean="0">
                <a:solidFill>
                  <a:schemeClr val="tx1"/>
                </a:solidFill>
              </a:rPr>
              <a:t>Кликс</a:t>
            </a:r>
            <a:r>
              <a:rPr lang="ru-RU" sz="1800" b="1" dirty="0" smtClean="0">
                <a:solidFill>
                  <a:schemeClr val="tx1"/>
                </a:solidFill>
              </a:rPr>
              <a:t>.</a:t>
            </a:r>
            <a: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b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дать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- «воображение», «творчество», «творческие способности»;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видами конструирования.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-воспитывать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активность, инициативность, самостоятельность, доброжелательность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-развивать интерес к конструктивно-модельной деятельности.</a:t>
            </a:r>
            <a:b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-учить создавать модели построек по схеме.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112" y="4478849"/>
            <a:ext cx="3024336" cy="223224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7152" y="4478849"/>
            <a:ext cx="2880320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31867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572643"/>
            <a:ext cx="87484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>
              <a:solidFill>
                <a:srgbClr val="000000"/>
              </a:solidFill>
              <a:latin typeface="MuseoSansCyrl"/>
            </a:endParaRPr>
          </a:p>
          <a:p>
            <a:endParaRPr lang="ru-RU" dirty="0" smtClean="0">
              <a:solidFill>
                <a:srgbClr val="000000"/>
              </a:solidFill>
              <a:latin typeface="MuseoSansCyrl"/>
            </a:endParaRPr>
          </a:p>
          <a:p>
            <a:endParaRPr lang="ru-RU" dirty="0">
              <a:solidFill>
                <a:srgbClr val="000000"/>
              </a:solidFill>
              <a:latin typeface="MuseoSansCyrl"/>
            </a:endParaRPr>
          </a:p>
          <a:p>
            <a:endParaRPr lang="ru-RU" dirty="0" smtClean="0">
              <a:solidFill>
                <a:srgbClr val="000000"/>
              </a:solidFill>
              <a:latin typeface="MuseoSansCyrl"/>
            </a:endParaRPr>
          </a:p>
          <a:p>
            <a:endParaRPr lang="ru-RU" dirty="0">
              <a:solidFill>
                <a:srgbClr val="000000"/>
              </a:solidFill>
              <a:latin typeface="MuseoSansCyr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33" y="265311"/>
            <a:ext cx="81003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Воображение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есть форма активности, выражающаяся в изменении,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перекомбинировании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элементов опыта и позволяющая использовать его гибко и точно. Воображение есть элемент символической функции и складывается вместе с речью в совместных действиях ребенка и взрослого по механизму социального наследования. Важнейший момент воображения - создание (видение) целостного образа раньше его частей. Конструирование - важнейший вид деятельности детей дошкольного возраста, связанный с моделированием как реально существующих, так и придуманных детьми объектов.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2564904"/>
            <a:ext cx="896448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 конструирования ребенок овладевает навыками моделирования пространства, знакомится с отношениями, существующими между находящимися в нем предметами, учится преобразовывать предметные отношения различными способами -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надстраиванием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пристраиванием, комбинированием, конструированием по заданию взрослого, по собственному замыслу. </a:t>
            </a:r>
          </a:p>
          <a:p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В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раннем возрасте у нормально развивающихся детей конструирование тесно связано с сюжетной игрой. Поэтому в детскую конструктивную деятельность из строительных материалов включаются разнообразные мелкие игрушки, изображающие людей, животных, растения, транспорт. Педагоги дошкольных учреждений создают развивающую систему обучения детей от подражательной деятельности к самостоятельной, творческой.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54309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272" y="33380"/>
            <a:ext cx="734481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 «творчество» происходит от слова «творить».</a:t>
            </a:r>
          </a:p>
          <a:p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Творить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создавать нечто такое, что не встречалось в прошлом опыте индивидуальном или общественном. </a:t>
            </a:r>
          </a:p>
          <a:p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– это исследование.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Творчество предполагает новое видение, новый подход, новое решение, т.е. готовность к отказу от привычных стереотипов восприятия, мышления и поведения.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Человеческая индивидуальность всегда неповторима, а следовательно, само её появление есть уже появление чего – то нового.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Т.о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 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творческие проявления ребёнка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это те его проявления, в которых ему удалось реализовать свою уникальную индивидуальность.</a:t>
            </a:r>
            <a:endParaRPr lang="ru-RU" sz="200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005064"/>
            <a:ext cx="2808312" cy="2664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05064"/>
            <a:ext cx="3024336" cy="26642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83869" y="3825045"/>
            <a:ext cx="2664294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45976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6000" y="26903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1"/>
            <a:ext cx="7380312" cy="5598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Конструктивная деятельность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это, в первую очередь, самое мощное средство умственного развития ребенка. В процессе конструирования моделируются отношения между структурными, функциональными и пространственными характеристиками конструированного объекта, с его видимыми и скрытыми свойствами. Дети конструируют разные конструкции, модели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строительного материала и деталей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конструкторов. 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организованной деятельности дети приобретают: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конструктивно-технические умения: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сооружать отдельные предметы из строительного материала — здания, мосты и т.д.</a:t>
            </a:r>
          </a:p>
          <a:p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обобщенные умения:</a:t>
            </a:r>
            <a:endParaRPr lang="ru-RU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целенаправленно рассматривать предметы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сравнивать их между собой и расчленять на части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видеть в них общее и различное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находить основные конструктивные части, от которых зависит расположение других частей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делать умозаключения и обобщения.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0031" y="4824666"/>
            <a:ext cx="1855225" cy="223224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79304" y="4747458"/>
            <a:ext cx="1844823" cy="23762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53031" y="4196241"/>
            <a:ext cx="2398578" cy="2880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1162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9000999" cy="1813768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Конструктивная деятельность способствует практическому познанию свойств геометрических тел и пространственных отношений: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892480" cy="524892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детей обогащается новыми терминами, понятиями </a:t>
            </a:r>
            <a:r>
              <a:rPr lang="ru-RU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(брусок, куб, пирамида и др.)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 других видах деятельности употребляются редко;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упражняются в правильном употреблении понятий. 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(Высокий — низкий, длинный — короткий, широкий — узкий, большой — маленький)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точном словесном указании направления. 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(Над — под, вправо — влево, вниз — вверх, сзади — спереди, ближе)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Конструктивная деятельность является также средством нравственного воспитания дошкольников. В процессе этой деятельности формируются важные качества личности: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трудолюбие,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самостоятельность,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усидчивость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инициатива,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упорство при достижении цели,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организованность.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3573015"/>
            <a:ext cx="3795886" cy="323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873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1540" y="3320572"/>
            <a:ext cx="6347713" cy="13325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853244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Совместная конструктивная деятельность детей 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(коллективные постройки, поделки)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играет большую роль в воспитании первоначальных навыков работы в коллективе: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умения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предварительно договориться 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(распределить обязанности, отобрать материал, необходимый для выполнения постройки или поделки, спланировать процесс их изготовления и т. д.)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работать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дружно, не мешая друг другу.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037" y="2060846"/>
            <a:ext cx="3888432" cy="465313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415" y="2060847"/>
            <a:ext cx="4430207" cy="466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5072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обучения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Кликс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-конструированию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саду, конкретные задачи и приёмы</a:t>
            </a:r>
            <a:endParaRPr lang="ru-RU" sz="24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019637"/>
            <a:ext cx="896448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err="1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Кликс</a:t>
            </a:r>
            <a:r>
              <a:rPr lang="ru-RU" sz="2000" b="1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-технология </a:t>
            </a:r>
            <a:r>
              <a:rPr lang="ru-RU" sz="2000" b="1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пример интеграции всех образовательных областей как в организованной образовательной деятельности, так и в самостоятельной деятельности детей. Приведём пример пересечения образовательных и воспитательных направлений в процессе детского конструирования</a:t>
            </a:r>
            <a:r>
              <a:rPr lang="ru-RU" sz="2000" b="1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математических способностей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отбирает, отсчитывает необходимые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цвету, конфигурации детали.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речевых и коммуникационных навыков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ребёнок пополняет словарь новыми словами, в процессе конструирования общается со взрослыми, задаёт конкретные вопросы о различных предметах, уточняет их свойства.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Коррекционная работа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оказывает благотворное воздействие на развитие ребёнка в целом (развивается мелкая моторика, память, внимание, логическое и пространственное мышление, творческие способности и т. д.).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Воспитательная работа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совместная игра с другими детьми и со взрослыми помогает малышу стать более организованным, дисциплинированным, целеустремлённым, эмоционально стабильным и работоспособным, таким образом, играет позитивную роль в процессе подготовки ребёнка к школе.</a:t>
            </a: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154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2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Кликс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-методики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76672"/>
            <a:ext cx="639918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Средний </a:t>
            </a:r>
            <a:r>
              <a:rPr lang="ru-RU" sz="1600" b="1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дошкольный возраст (4–5 лет):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знания о симметрии, пропорциях, понятии части и целого;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учить конструированию с использованием </a:t>
            </a:r>
            <a:r>
              <a:rPr lang="ru-RU" sz="1600" dirty="0" err="1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Кликс</a:t>
            </a: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-схем;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запоминать </a:t>
            </a:r>
            <a:r>
              <a:rPr lang="ru-RU" sz="1600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свободно использовать в речи названия  </a:t>
            </a:r>
            <a:r>
              <a:rPr lang="ru-RU" sz="1600" dirty="0" err="1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Кликс</a:t>
            </a:r>
            <a:r>
              <a:rPr lang="ru-RU" sz="1600" dirty="0" smtClean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-деталей</a:t>
            </a:r>
            <a:r>
              <a:rPr lang="ru-RU" sz="1600" dirty="0">
                <a:solidFill>
                  <a:srgbClr val="1B1C2A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rgbClr val="1B1C2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75" y="2075696"/>
            <a:ext cx="4134104" cy="4536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91980" y="2255716"/>
            <a:ext cx="4536504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7123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1279</TotalTime>
  <Words>943</Words>
  <Application>Microsoft Office PowerPoint</Application>
  <PresentationFormat>Экран (4:3)</PresentationFormat>
  <Paragraphs>123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MuseoSansCyrl</vt:lpstr>
      <vt:lpstr>Times New Roman</vt:lpstr>
      <vt:lpstr>Trebuchet MS</vt:lpstr>
      <vt:lpstr>Wingdings</vt:lpstr>
      <vt:lpstr>Wingdings 3</vt:lpstr>
      <vt:lpstr>Грань</vt:lpstr>
      <vt:lpstr>    Доклад «Развитие воображения и творческих способностей детей средством конструирования».</vt:lpstr>
      <vt:lpstr>Цель: развитие познавательной и речевой активности детей в процессе организации конструктивно-модельной деятельности с использованием конструктора Кликс. Задачи: - дать понятие - «воображение», «творчество», «творческие способности»; - познакомить с видами конструирования. -воспитывать активность, инициативность, самостоятельность, доброжелательность. -развивать интерес к конструктивно-модельной деятельности. -учить создавать модели построек по схеме.</vt:lpstr>
      <vt:lpstr>Презентация PowerPoint</vt:lpstr>
      <vt:lpstr>Презентация PowerPoint</vt:lpstr>
      <vt:lpstr>Презентация PowerPoint</vt:lpstr>
      <vt:lpstr>Конструктивная деятельность способствует практическому познанию свойств геометрических тел и пространственных отношений: </vt:lpstr>
      <vt:lpstr>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</dc:creator>
  <cp:lastModifiedBy>Лариса</cp:lastModifiedBy>
  <cp:revision>110</cp:revision>
  <cp:lastPrinted>2018-11-18T14:34:29Z</cp:lastPrinted>
  <dcterms:created xsi:type="dcterms:W3CDTF">2018-11-18T13:09:17Z</dcterms:created>
  <dcterms:modified xsi:type="dcterms:W3CDTF">2020-03-26T09:42:59Z</dcterms:modified>
</cp:coreProperties>
</file>