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1"/>
  </p:notesMasterIdLst>
  <p:sldIdLst>
    <p:sldId id="258" r:id="rId2"/>
    <p:sldId id="260" r:id="rId3"/>
    <p:sldId id="263" r:id="rId4"/>
    <p:sldId id="261" r:id="rId5"/>
    <p:sldId id="262" r:id="rId6"/>
    <p:sldId id="267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740074"/>
    <a:srgbClr val="F9FCFD"/>
    <a:srgbClr val="EBF5F9"/>
    <a:srgbClr val="EDF6F9"/>
    <a:srgbClr val="F0F8FA"/>
    <a:srgbClr val="E8F4F8"/>
    <a:srgbClr val="F3F9FB"/>
    <a:srgbClr val="760076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1" autoAdjust="0"/>
    <p:restoredTop sz="94550" autoAdjust="0"/>
  </p:normalViewPr>
  <p:slideViewPr>
    <p:cSldViewPr>
      <p:cViewPr varScale="1">
        <p:scale>
          <a:sx n="102" d="100"/>
          <a:sy n="102" d="100"/>
        </p:scale>
        <p:origin x="27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7F6655-E079-4019-BD4E-77299D8610B6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909A5A-92A3-4D6D-9077-80C1E924B1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909A5A-92A3-4D6D-9077-80C1E924B1E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15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909A5A-92A3-4D6D-9077-80C1E924B1EF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48A6B-664A-40C7-9B0C-F873DE6C4A15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3118-078E-404F-862A-BD17C2F4E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48A6B-664A-40C7-9B0C-F873DE6C4A15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3118-078E-404F-862A-BD17C2F4E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48A6B-664A-40C7-9B0C-F873DE6C4A15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3118-078E-404F-862A-BD17C2F4E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48A6B-664A-40C7-9B0C-F873DE6C4A15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3118-078E-404F-862A-BD17C2F4E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48A6B-664A-40C7-9B0C-F873DE6C4A15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3118-078E-404F-862A-BD17C2F4E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48A6B-664A-40C7-9B0C-F873DE6C4A15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3118-078E-404F-862A-BD17C2F4E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48A6B-664A-40C7-9B0C-F873DE6C4A15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3118-078E-404F-862A-BD17C2F4E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48A6B-664A-40C7-9B0C-F873DE6C4A15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3118-078E-404F-862A-BD17C2F4E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48A6B-664A-40C7-9B0C-F873DE6C4A15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3118-078E-404F-862A-BD17C2F4E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48A6B-664A-40C7-9B0C-F873DE6C4A15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3118-078E-404F-862A-BD17C2F4E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48A6B-664A-40C7-9B0C-F873DE6C4A15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73118-078E-404F-862A-BD17C2F4E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48A6B-664A-40C7-9B0C-F873DE6C4A15}" type="datetimeFigureOut">
              <a:rPr lang="ru-RU" smtClean="0"/>
              <a:pPr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73118-078E-404F-862A-BD17C2F4E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slide" Target="slide4.xml"/><Relationship Id="rId18" Type="http://schemas.openxmlformats.org/officeDocument/2006/relationships/image" Target="../media/image18.jpeg"/><Relationship Id="rId26" Type="http://schemas.openxmlformats.org/officeDocument/2006/relationships/image" Target="../media/image26.jpeg"/><Relationship Id="rId39" Type="http://schemas.openxmlformats.org/officeDocument/2006/relationships/slide" Target="slide7.xml"/><Relationship Id="rId21" Type="http://schemas.openxmlformats.org/officeDocument/2006/relationships/image" Target="../media/image21.jpeg"/><Relationship Id="rId34" Type="http://schemas.openxmlformats.org/officeDocument/2006/relationships/slide" Target="slide5.xml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jpeg"/><Relationship Id="rId20" Type="http://schemas.openxmlformats.org/officeDocument/2006/relationships/image" Target="../media/image20.jpeg"/><Relationship Id="rId29" Type="http://schemas.openxmlformats.org/officeDocument/2006/relationships/image" Target="../media/image29.jpeg"/><Relationship Id="rId41" Type="http://schemas.openxmlformats.org/officeDocument/2006/relationships/slide" Target="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24" Type="http://schemas.openxmlformats.org/officeDocument/2006/relationships/image" Target="../media/image24.jpeg"/><Relationship Id="rId32" Type="http://schemas.openxmlformats.org/officeDocument/2006/relationships/image" Target="../media/image32.jpeg"/><Relationship Id="rId37" Type="http://schemas.openxmlformats.org/officeDocument/2006/relationships/image" Target="../media/image35.jpeg"/><Relationship Id="rId40" Type="http://schemas.openxmlformats.org/officeDocument/2006/relationships/slide" Target="slide8.xml"/><Relationship Id="rId5" Type="http://schemas.openxmlformats.org/officeDocument/2006/relationships/image" Target="../media/image6.jpeg"/><Relationship Id="rId15" Type="http://schemas.openxmlformats.org/officeDocument/2006/relationships/image" Target="../media/image15.jpeg"/><Relationship Id="rId23" Type="http://schemas.openxmlformats.org/officeDocument/2006/relationships/image" Target="../media/image23.jpeg"/><Relationship Id="rId28" Type="http://schemas.openxmlformats.org/officeDocument/2006/relationships/image" Target="../media/image28.jpeg"/><Relationship Id="rId36" Type="http://schemas.openxmlformats.org/officeDocument/2006/relationships/image" Target="../media/image34.jpeg"/><Relationship Id="rId10" Type="http://schemas.openxmlformats.org/officeDocument/2006/relationships/image" Target="../media/image11.jpeg"/><Relationship Id="rId19" Type="http://schemas.openxmlformats.org/officeDocument/2006/relationships/image" Target="../media/image19.jpeg"/><Relationship Id="rId31" Type="http://schemas.openxmlformats.org/officeDocument/2006/relationships/image" Target="../media/image3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4.jpeg"/><Relationship Id="rId22" Type="http://schemas.openxmlformats.org/officeDocument/2006/relationships/image" Target="../media/image22.jpeg"/><Relationship Id="rId27" Type="http://schemas.openxmlformats.org/officeDocument/2006/relationships/image" Target="../media/image27.jpeg"/><Relationship Id="rId30" Type="http://schemas.openxmlformats.org/officeDocument/2006/relationships/image" Target="../media/image30.jpeg"/><Relationship Id="rId35" Type="http://schemas.openxmlformats.org/officeDocument/2006/relationships/image" Target="../media/image33.jpeg"/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12" Type="http://schemas.openxmlformats.org/officeDocument/2006/relationships/image" Target="../media/image13.jpeg"/><Relationship Id="rId17" Type="http://schemas.openxmlformats.org/officeDocument/2006/relationships/image" Target="../media/image17.jpeg"/><Relationship Id="rId25" Type="http://schemas.openxmlformats.org/officeDocument/2006/relationships/image" Target="../media/image25.jpeg"/><Relationship Id="rId33" Type="http://schemas.openxmlformats.org/officeDocument/2006/relationships/slide" Target="slide3.xml"/><Relationship Id="rId38" Type="http://schemas.openxmlformats.org/officeDocument/2006/relationships/slide" Target="slide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6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slide" Target="slide2.xml"/><Relationship Id="rId5" Type="http://schemas.openxmlformats.org/officeDocument/2006/relationships/image" Target="../media/image38.jpeg"/><Relationship Id="rId10" Type="http://schemas.openxmlformats.org/officeDocument/2006/relationships/image" Target="../media/image42.jpeg"/><Relationship Id="rId4" Type="http://schemas.openxmlformats.org/officeDocument/2006/relationships/image" Target="../media/image37.jpeg"/><Relationship Id="rId9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slide" Target="slide4.xml"/><Relationship Id="rId4" Type="http://schemas.openxmlformats.org/officeDocument/2006/relationships/image" Target="../media/image4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49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slide" Target="slide4.xml"/><Relationship Id="rId4" Type="http://schemas.openxmlformats.org/officeDocument/2006/relationships/image" Target="../media/image4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10" Type="http://schemas.openxmlformats.org/officeDocument/2006/relationships/image" Target="../media/image60.gif"/><Relationship Id="rId4" Type="http://schemas.openxmlformats.org/officeDocument/2006/relationships/image" Target="../media/image55.jpeg"/><Relationship Id="rId9" Type="http://schemas.openxmlformats.org/officeDocument/2006/relationships/image" Target="../media/image5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AutoShape 4" descr="красная звезда и золотая лента ПНГ на Прозрачном Фоне • Скачать PNG красная  звезда и золотая лен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4" name="AutoShape 6" descr="красная звезда и золотая лента ПНГ на Прозрачном Фоне • Скачать PNG красная  звезда и золотая лен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42844" y="71414"/>
            <a:ext cx="307180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3964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Исследовательский проект: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357290" y="285728"/>
            <a:ext cx="685804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Генеалогическое древо</a:t>
            </a:r>
            <a:endParaRPr kumimoji="0" lang="ru-RU" sz="4800" b="1" i="0" u="none" strike="noStrike" spc="50" normalizeH="0" baseline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6357950" y="5394347"/>
            <a:ext cx="2500330" cy="11779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Выполнил: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ученик 3в класса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Гаврилов Александр Сергеевич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3964"/>
                </a:solidFill>
                <a:effectLst/>
                <a:latin typeface="Times New Roman" pitchFamily="18" charset="0"/>
                <a:cs typeface="Times New Roman" pitchFamily="18" charset="0"/>
              </a:rPr>
              <a:t>Руководитель: 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учитель высшей квалификационной категории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Лосенкова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Светлана Борисовна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3571868" y="6376594"/>
            <a:ext cx="228601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3964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г. Пересвет, 2024 год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282" y="1285860"/>
            <a:ext cx="7786742" cy="830997"/>
          </a:xfrm>
          <a:prstGeom prst="rect">
            <a:avLst/>
          </a:prstGeom>
          <a:solidFill>
            <a:srgbClr val="EBF5F9"/>
          </a:solidFill>
          <a:ln>
            <a:noFill/>
          </a:ln>
          <a:effectLst>
            <a:outerShdw dist="38100" dir="18900000" algn="bl" rotWithShape="0">
              <a:srgbClr val="0000FF"/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1200" b="1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Цели исследования:  </a:t>
            </a:r>
          </a:p>
          <a:p>
            <a:pPr>
              <a:defRPr/>
            </a:pPr>
            <a:r>
              <a:rPr lang="ru-RU" altLang="ru-RU" sz="1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</a:t>
            </a:r>
            <a:r>
              <a:rPr lang="ru-RU" altLang="ru-RU" sz="1400" b="1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altLang="ru-RU" b="1" dirty="0" smtClean="0">
                <a:solidFill>
                  <a:srgbClr val="740074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С</a:t>
            </a:r>
            <a:r>
              <a:rPr lang="ru-RU" altLang="ru-RU" sz="1200" b="1" dirty="0" smtClean="0">
                <a:solidFill>
                  <a:srgbClr val="003964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оставить генеалогическое древо моей семьи. </a:t>
            </a:r>
            <a:br>
              <a:rPr lang="ru-RU" altLang="ru-RU" sz="1200" b="1" dirty="0" smtClean="0">
                <a:solidFill>
                  <a:srgbClr val="003964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1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sz="1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r>
              <a:rPr lang="ru-RU" altLang="ru-RU" sz="1400" b="1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b="1" dirty="0" smtClean="0">
                <a:solidFill>
                  <a:srgbClr val="760076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</a:t>
            </a:r>
            <a:r>
              <a:rPr lang="ru-RU" altLang="ru-RU" sz="1200" b="1" dirty="0" smtClean="0">
                <a:solidFill>
                  <a:srgbClr val="003964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ыстроить картину исторических событий, свидетелями или участниками   которых были члены семьи.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071802" y="2285992"/>
            <a:ext cx="5929354" cy="2246769"/>
          </a:xfrm>
          <a:prstGeom prst="rect">
            <a:avLst/>
          </a:prstGeom>
          <a:solidFill>
            <a:srgbClr val="EDF6F9"/>
          </a:solidFill>
          <a:ln>
            <a:noFill/>
          </a:ln>
          <a:effectLst>
            <a:outerShdw dist="38100" dir="18900000" algn="bl" rotWithShape="0">
              <a:srgbClr val="0000FF"/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447675" indent="-447675">
              <a:defRPr/>
            </a:pPr>
            <a:r>
              <a:rPr lang="ru-RU" altLang="ru-RU" sz="1200" b="1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 исследования:</a:t>
            </a:r>
          </a:p>
          <a:p>
            <a:pPr marL="587375" indent="-228600">
              <a:buClr>
                <a:srgbClr val="FF0000"/>
              </a:buClr>
              <a:defRPr/>
            </a:pPr>
            <a:r>
              <a:rPr lang="ru-RU" alt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altLang="ru-RU" sz="1200" b="1" dirty="0" smtClean="0">
                <a:solidFill>
                  <a:srgbClr val="740074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altLang="ru-RU" sz="2000" b="1" dirty="0" smtClean="0">
                <a:solidFill>
                  <a:srgbClr val="740074"/>
                </a:solidFill>
                <a:latin typeface="Monotype Corsiva" pitchFamily="66" charset="0"/>
                <a:cs typeface="Times New Roman" pitchFamily="18" charset="0"/>
              </a:rPr>
              <a:t>В</a:t>
            </a:r>
            <a:r>
              <a:rPr lang="ru-RU" alt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ыявить членов моей семьи как можно глубже  к корням, </a:t>
            </a:r>
            <a:br>
              <a:rPr lang="ru-RU" alt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отыскать   их фотографии и представить в виде генеалогического древа.</a:t>
            </a:r>
          </a:p>
          <a:p>
            <a:pPr marL="587375" indent="-228600">
              <a:buClr>
                <a:srgbClr val="FF0000"/>
              </a:buClr>
              <a:defRPr/>
            </a:pPr>
            <a:r>
              <a:rPr lang="ru-RU" alt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alt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2000" b="1" dirty="0" smtClean="0">
                <a:solidFill>
                  <a:srgbClr val="740074"/>
                </a:solidFill>
                <a:latin typeface="Monotype Corsiva" pitchFamily="66" charset="0"/>
                <a:cs typeface="Times New Roman" pitchFamily="18" charset="0"/>
              </a:rPr>
              <a:t>И</a:t>
            </a:r>
            <a:r>
              <a:rPr lang="ru-RU" alt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сследовать семейный архив, документы и фотографии.</a:t>
            </a:r>
          </a:p>
          <a:p>
            <a:pPr marL="587375" indent="-228600">
              <a:buClr>
                <a:srgbClr val="FF0000"/>
              </a:buClr>
              <a:defRPr/>
            </a:pPr>
            <a:r>
              <a:rPr lang="ru-RU" alt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altLang="ru-RU" sz="2000" b="1" dirty="0" smtClean="0">
                <a:solidFill>
                  <a:srgbClr val="740074"/>
                </a:solidFill>
                <a:latin typeface="Monotype Corsiva" pitchFamily="66" charset="0"/>
                <a:cs typeface="Times New Roman" pitchFamily="18" charset="0"/>
              </a:rPr>
              <a:t> В</a:t>
            </a:r>
            <a:r>
              <a:rPr lang="ru-RU" alt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ыяснить кем были мои предки, чем занимались и какие события происходили вокруг них.</a:t>
            </a:r>
          </a:p>
          <a:p>
            <a:pPr marL="587375" indent="-228600">
              <a:buClr>
                <a:srgbClr val="FF0000"/>
              </a:buClr>
              <a:defRPr/>
            </a:pPr>
            <a:r>
              <a:rPr lang="ru-RU" alt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altLang="ru-RU" sz="2000" b="1" dirty="0" smtClean="0">
                <a:solidFill>
                  <a:srgbClr val="740074"/>
                </a:solidFill>
                <a:latin typeface="Monotype Corsiva" pitchFamily="66" charset="0"/>
                <a:cs typeface="Times New Roman" pitchFamily="18" charset="0"/>
              </a:rPr>
              <a:t>П</a:t>
            </a:r>
            <a:r>
              <a:rPr lang="ru-RU" alt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роанализировать всю, имеющуюся информацию и представить её в виде логического дерева.</a:t>
            </a:r>
          </a:p>
          <a:p>
            <a:pPr marL="627063" indent="-268288">
              <a:buClr>
                <a:srgbClr val="FF0000"/>
              </a:buClr>
              <a:buFont typeface="+mj-lt"/>
              <a:buAutoNum type="arabicPeriod"/>
              <a:defRPr/>
            </a:pPr>
            <a:endParaRPr lang="ru-RU" altLang="ru-RU" sz="12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Александр Федорович Гаврилов с гармонью младший брат дедушки Паши он 1 с лева в низу.jpg"/>
          <p:cNvPicPr>
            <a:picLocks noChangeAspect="1"/>
          </p:cNvPicPr>
          <p:nvPr/>
        </p:nvPicPr>
        <p:blipFill>
          <a:blip r:embed="rId2" cstate="print"/>
          <a:srcRect l="6934" t="4406" r="6388" b="9686"/>
          <a:stretch>
            <a:fillRect/>
          </a:stretch>
        </p:blipFill>
        <p:spPr>
          <a:xfrm>
            <a:off x="142844" y="4696776"/>
            <a:ext cx="2221308" cy="173262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5" name="Рисунок 14" descr="1954 год пра пра Федор и Анн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2928933"/>
            <a:ext cx="2143140" cy="161221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6" name="Рисунок 15" descr="172978745338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28859" y="4748117"/>
            <a:ext cx="2146454" cy="1681279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8" name="TextBox 17">
            <a:hlinkClick r:id="rId5" action="ppaction://hlinksldjump"/>
          </p:cNvPr>
          <p:cNvSpPr txBox="1"/>
          <p:nvPr/>
        </p:nvSpPr>
        <p:spPr>
          <a:xfrm>
            <a:off x="8501058" y="6611779"/>
            <a:ext cx="642942" cy="246221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1000" b="1" spc="50" dirty="0" smtClean="0">
                <a:ln w="57150">
                  <a:solidFill>
                    <a:schemeClr val="bg2">
                      <a:lumMod val="25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далее</a:t>
            </a:r>
            <a:endParaRPr lang="ru-RU" sz="1000" b="1" spc="50" dirty="0">
              <a:ln w="57150">
                <a:solidFill>
                  <a:schemeClr val="bg2">
                    <a:lumMod val="25000"/>
                  </a:schemeClr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Рисунок 78" descr="10.jpg"/>
          <p:cNvPicPr>
            <a:picLocks noChangeAspect="1"/>
          </p:cNvPicPr>
          <p:nvPr/>
        </p:nvPicPr>
        <p:blipFill>
          <a:blip r:embed="rId3">
            <a:lum bright="61000"/>
          </a:blip>
          <a:stretch>
            <a:fillRect/>
          </a:stretch>
        </p:blipFill>
        <p:spPr>
          <a:xfrm>
            <a:off x="0" y="-11358"/>
            <a:ext cx="9144000" cy="686935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500694" y="5572140"/>
            <a:ext cx="1000132" cy="10001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63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429124" y="5572140"/>
            <a:ext cx="1000132" cy="100013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Фото отсутствует</a:t>
            </a:r>
            <a:endParaRPr lang="ru-RU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15338" y="6395288"/>
            <a:ext cx="928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Анкудинов </a:t>
            </a:r>
            <a:b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Виктор Тимофеевич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86644" y="6479403"/>
            <a:ext cx="10715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Анкудинов </a:t>
            </a:r>
            <a:b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Алексей Тимофеевич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61836" y="6534834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Анкудинова (</a:t>
            </a:r>
            <a:r>
              <a:rPr lang="ru-RU" sz="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Перевозкина</a:t>
            </a:r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b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Ольга Васильевна0</a:t>
            </a:r>
            <a:endParaRPr lang="ru-RU" sz="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29124" y="6581025"/>
            <a:ext cx="10001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Анкудинов </a:t>
            </a:r>
            <a:b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Тимофей Васильевич</a:t>
            </a:r>
            <a:endParaRPr lang="ru-RU" sz="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765147" y="5988090"/>
            <a:ext cx="450059" cy="500066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Фото отсутствует</a:t>
            </a:r>
            <a:endParaRPr lang="ru-RU" sz="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72264" y="6488156"/>
            <a:ext cx="928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Анкудинова </a:t>
            </a:r>
            <a:b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Вера Тимофеевна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622402" y="5979337"/>
            <a:ext cx="450060" cy="500066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Фото отсутствует</a:t>
            </a:r>
            <a:endParaRPr lang="ru-RU" sz="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429652" y="5857892"/>
            <a:ext cx="450059" cy="55007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 w="63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14678" y="5572140"/>
            <a:ext cx="1000132" cy="1000132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63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43108" y="5572140"/>
            <a:ext cx="1000132" cy="1000132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 w="63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86116" y="6581025"/>
            <a:ext cx="857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Гаврилов </a:t>
            </a:r>
            <a:b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Фёдор Моисеевич </a:t>
            </a:r>
            <a:endParaRPr lang="ru-RU" sz="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85984" y="6581001"/>
            <a:ext cx="7143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Гаврилова </a:t>
            </a:r>
            <a:b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Анна</a:t>
            </a:r>
            <a:endParaRPr lang="ru-RU" sz="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715140" y="5143512"/>
            <a:ext cx="500066" cy="5056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  <a:ln w="63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7572396" y="5149070"/>
            <a:ext cx="500066" cy="50006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  <a:ln w="63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6429388" y="5657889"/>
            <a:ext cx="10715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Анкудинов</a:t>
            </a:r>
            <a:b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Александр  Тимофеевич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286644" y="5657889"/>
            <a:ext cx="10715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Анкудинов</a:t>
            </a:r>
            <a:b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Василий Тимофеевич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8358214" y="5072074"/>
            <a:ext cx="500066" cy="50006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  <a:ln w="63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8143900" y="5566582"/>
            <a:ext cx="1000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Анкудинов</a:t>
            </a:r>
            <a:b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Аркадий Тимофеевич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2357422" y="3643314"/>
            <a:ext cx="1000132" cy="1000132"/>
          </a:xfrm>
          <a:prstGeom prst="rect">
            <a:avLst/>
          </a:prstGeom>
          <a:blipFill>
            <a:blip r:embed="rId11">
              <a:lum bright="-4000"/>
            </a:blip>
            <a:stretch>
              <a:fillRect/>
            </a:stretch>
          </a:blipFill>
          <a:ln w="63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3428992" y="3643314"/>
            <a:ext cx="1000132" cy="1000132"/>
          </a:xfrm>
          <a:prstGeom prst="rect">
            <a:avLst/>
          </a:prstGeom>
          <a:blipFill>
            <a:blip r:embed="rId12">
              <a:lum bright="-3000"/>
            </a:blip>
            <a:stretch>
              <a:fillRect/>
            </a:stretch>
          </a:blipFill>
          <a:ln w="63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hlinkClick r:id="rId13" action="ppaction://hlinksldjump"/>
          </p:cNvPr>
          <p:cNvSpPr/>
          <p:nvPr/>
        </p:nvSpPr>
        <p:spPr>
          <a:xfrm>
            <a:off x="5857884" y="3652066"/>
            <a:ext cx="901254" cy="991379"/>
          </a:xfrm>
          <a:prstGeom prst="rect">
            <a:avLst/>
          </a:prstGeom>
          <a:blipFill>
            <a:blip r:embed="rId14"/>
            <a:stretch>
              <a:fillRect/>
            </a:stretch>
          </a:blipFill>
          <a:ln w="63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4786314" y="3643314"/>
            <a:ext cx="982584" cy="100013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  <a:ln w="63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7065186" y="4152132"/>
            <a:ext cx="442183" cy="491314"/>
          </a:xfrm>
          <a:prstGeom prst="rect">
            <a:avLst/>
          </a:prstGeom>
          <a:blipFill>
            <a:blip r:embed="rId16"/>
            <a:stretch>
              <a:fillRect/>
            </a:stretch>
          </a:blipFill>
          <a:ln w="63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7809814" y="4136540"/>
            <a:ext cx="405524" cy="506906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63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7500958" y="4652199"/>
            <a:ext cx="10001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Анкудинова</a:t>
            </a:r>
            <a:b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Ирина Васильевна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715140" y="4643446"/>
            <a:ext cx="10001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Анкудинова Людмила Васильевна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786314" y="4652199"/>
            <a:ext cx="10715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Анкудинов </a:t>
            </a:r>
            <a:b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Василий Тимофеевич</a:t>
            </a:r>
            <a:endParaRPr lang="ru-RU" sz="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15008" y="4652199"/>
            <a:ext cx="1143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Анкудинова (</a:t>
            </a:r>
            <a:r>
              <a:rPr lang="ru-RU" sz="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Маклакова</a:t>
            </a:r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Анастасия Сергеевна</a:t>
            </a:r>
            <a:endParaRPr lang="ru-RU" sz="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357554" y="4652199"/>
            <a:ext cx="10715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Гаврилов </a:t>
            </a:r>
            <a:b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Павел Фёдорович</a:t>
            </a:r>
            <a:endParaRPr lang="ru-RU" sz="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357422" y="4652199"/>
            <a:ext cx="10715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Гаврилова (Фёдорова)</a:t>
            </a:r>
            <a:b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Татьяна Петровна</a:t>
            </a:r>
            <a:endParaRPr lang="ru-RU" sz="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214282" y="3366315"/>
            <a:ext cx="428628" cy="479911"/>
          </a:xfrm>
          <a:prstGeom prst="rect">
            <a:avLst/>
          </a:prstGeom>
          <a:blipFill>
            <a:blip r:embed="rId18"/>
            <a:stretch>
              <a:fillRect/>
            </a:stretch>
          </a:blipFill>
          <a:ln w="63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50"/>
          <p:cNvSpPr txBox="1"/>
          <p:nvPr/>
        </p:nvSpPr>
        <p:spPr>
          <a:xfrm>
            <a:off x="-32" y="3794943"/>
            <a:ext cx="857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Гаврилов </a:t>
            </a:r>
            <a:b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Сергей Павлович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2476485" y="2000240"/>
            <a:ext cx="1000132" cy="1000132"/>
          </a:xfrm>
          <a:prstGeom prst="rect">
            <a:avLst/>
          </a:prstGeom>
          <a:blipFill>
            <a:blip r:embed="rId19"/>
            <a:stretch>
              <a:fillRect/>
            </a:stretch>
          </a:blipFill>
          <a:ln w="63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1495836" y="2000240"/>
            <a:ext cx="909211" cy="1000132"/>
          </a:xfrm>
          <a:prstGeom prst="rect">
            <a:avLst/>
          </a:prstGeom>
          <a:blipFill>
            <a:blip r:embed="rId20"/>
            <a:stretch>
              <a:fillRect/>
            </a:stretch>
          </a:blipFill>
          <a:ln w="63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7000892" y="2071678"/>
            <a:ext cx="928694" cy="100013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  <a:ln w="63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6000760" y="2071678"/>
            <a:ext cx="928694" cy="100013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  <a:ln w="63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5929322" y="3080563"/>
            <a:ext cx="10715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Березин </a:t>
            </a:r>
            <a:b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Георгий Иванович</a:t>
            </a:r>
            <a:endParaRPr lang="ru-RU" sz="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929454" y="3071810"/>
            <a:ext cx="10715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Анкудинова</a:t>
            </a:r>
            <a:b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Ирина Васильевна</a:t>
            </a:r>
            <a:endParaRPr lang="ru-RU" sz="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8143900" y="2285992"/>
            <a:ext cx="642942" cy="71438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  <a:ln w="63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7929586" y="3000372"/>
            <a:ext cx="10715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Березина</a:t>
            </a:r>
            <a:b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Светлана Георгиевна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928662" y="2428868"/>
            <a:ext cx="428628" cy="476253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  <a:ln w="63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166657" y="2428868"/>
            <a:ext cx="476253" cy="476253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  <a:ln w="63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TextBox 61"/>
          <p:cNvSpPr txBox="1"/>
          <p:nvPr/>
        </p:nvSpPr>
        <p:spPr>
          <a:xfrm>
            <a:off x="714348" y="2913874"/>
            <a:ext cx="857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Гаврилов</a:t>
            </a:r>
            <a:b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Сергей Сергеевич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-71470" y="2913874"/>
            <a:ext cx="9286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Гаврилова</a:t>
            </a:r>
            <a:b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Светлана Сергеевна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571736" y="3000372"/>
            <a:ext cx="857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Гаврилова</a:t>
            </a:r>
            <a:b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Сергей Павлович</a:t>
            </a:r>
            <a:endParaRPr lang="ru-RU" sz="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357290" y="3000372"/>
            <a:ext cx="1143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Гаврилова  (Кочергина)</a:t>
            </a:r>
            <a:b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Татьяна Васильевна</a:t>
            </a:r>
            <a:endParaRPr lang="ru-RU" sz="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4857752" y="928670"/>
            <a:ext cx="1000132" cy="1000132"/>
          </a:xfrm>
          <a:prstGeom prst="rect">
            <a:avLst/>
          </a:prstGeom>
          <a:blipFill>
            <a:blip r:embed="rId26"/>
            <a:stretch>
              <a:fillRect/>
            </a:stretch>
          </a:blipFill>
          <a:ln w="63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3777429" y="928670"/>
            <a:ext cx="1008885" cy="1008885"/>
          </a:xfrm>
          <a:prstGeom prst="rect">
            <a:avLst/>
          </a:prstGeom>
          <a:blipFill>
            <a:blip r:embed="rId27"/>
            <a:stretch>
              <a:fillRect/>
            </a:stretch>
          </a:blipFill>
          <a:ln w="63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TextBox 67"/>
          <p:cNvSpPr txBox="1"/>
          <p:nvPr/>
        </p:nvSpPr>
        <p:spPr>
          <a:xfrm>
            <a:off x="3857620" y="1937555"/>
            <a:ext cx="928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Гаврилов</a:t>
            </a:r>
            <a:b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Сергей Сергеевич</a:t>
            </a:r>
            <a:endParaRPr lang="ru-RU" sz="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786314" y="1937555"/>
            <a:ext cx="10715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Гаврилова (Березина) </a:t>
            </a:r>
            <a:b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Светлана Георгиевна</a:t>
            </a:r>
            <a:endParaRPr lang="ru-RU" sz="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2714612" y="71414"/>
            <a:ext cx="714380" cy="71438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  <a:ln w="63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/>
          <p:cNvSpPr/>
          <p:nvPr/>
        </p:nvSpPr>
        <p:spPr>
          <a:xfrm>
            <a:off x="6000760" y="80167"/>
            <a:ext cx="714380" cy="71438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  <a:ln w="63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TextBox 71"/>
          <p:cNvSpPr txBox="1"/>
          <p:nvPr/>
        </p:nvSpPr>
        <p:spPr>
          <a:xfrm>
            <a:off x="6000760" y="794547"/>
            <a:ext cx="785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Гаврилов </a:t>
            </a:r>
            <a:b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Павел Сергеевич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2571736" y="794547"/>
            <a:ext cx="10001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Гаврилов </a:t>
            </a:r>
            <a:b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Александр Сергеевич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428728" y="4500570"/>
            <a:ext cx="928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Гаврилов </a:t>
            </a:r>
            <a:b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Александр Павлович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3714744" y="-22049"/>
            <a:ext cx="2214578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solidFill>
                    <a:srgbClr val="860000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Это я и мой брат</a:t>
            </a:r>
            <a:endParaRPr lang="ru-RU" sz="2000" b="1" spc="50" dirty="0">
              <a:ln w="11430">
                <a:solidFill>
                  <a:srgbClr val="860000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714744" y="571480"/>
            <a:ext cx="2214578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solidFill>
                    <a:srgbClr val="860000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Наши родители</a:t>
            </a:r>
            <a:endParaRPr lang="ru-RU" sz="2000" b="1" spc="50" dirty="0">
              <a:ln w="11430">
                <a:solidFill>
                  <a:srgbClr val="860000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357554" y="2285992"/>
            <a:ext cx="2786082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solidFill>
                    <a:srgbClr val="860000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Дедушки и бабушки</a:t>
            </a:r>
            <a:endParaRPr lang="ru-RU" sz="2000" b="1" spc="50" dirty="0">
              <a:ln w="11430">
                <a:solidFill>
                  <a:srgbClr val="860000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2571736" y="3214686"/>
            <a:ext cx="3571900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solidFill>
                    <a:srgbClr val="860000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Прадедушки и прабабушки</a:t>
            </a:r>
            <a:endParaRPr lang="ru-RU" sz="2000" b="1" spc="50" dirty="0">
              <a:ln w="11430">
                <a:solidFill>
                  <a:srgbClr val="860000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2143108" y="5090710"/>
            <a:ext cx="4572032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solidFill>
                    <a:srgbClr val="860000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Прапрадедушки и прапрабабушки</a:t>
            </a:r>
            <a:endParaRPr lang="ru-RU" sz="2000" b="1" spc="50" dirty="0">
              <a:ln w="11430">
                <a:solidFill>
                  <a:srgbClr val="860000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1343002" y="5929330"/>
            <a:ext cx="514354" cy="571504"/>
          </a:xfrm>
          <a:prstGeom prst="rect">
            <a:avLst/>
          </a:prstGeom>
          <a:blipFill>
            <a:blip r:embed="rId30"/>
            <a:stretch>
              <a:fillRect/>
            </a:stretch>
          </a:blipFill>
          <a:ln w="63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428596" y="5929330"/>
            <a:ext cx="500066" cy="571504"/>
          </a:xfrm>
          <a:prstGeom prst="rect">
            <a:avLst/>
          </a:prstGeom>
          <a:blipFill>
            <a:blip r:embed="rId31"/>
            <a:stretch>
              <a:fillRect/>
            </a:stretch>
          </a:blipFill>
          <a:ln w="63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1643042" y="4063189"/>
            <a:ext cx="457937" cy="508819"/>
          </a:xfrm>
          <a:prstGeom prst="rect">
            <a:avLst/>
          </a:prstGeom>
          <a:blipFill>
            <a:blip r:embed="rId32"/>
            <a:stretch>
              <a:fillRect/>
            </a:stretch>
          </a:blipFill>
          <a:ln w="63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Скругленная прямоугольная выноска 90"/>
          <p:cNvSpPr/>
          <p:nvPr/>
        </p:nvSpPr>
        <p:spPr>
          <a:xfrm>
            <a:off x="5715008" y="928670"/>
            <a:ext cx="3071834" cy="2000264"/>
          </a:xfrm>
          <a:prstGeom prst="wedgeRoundRectCallout">
            <a:avLst>
              <a:gd name="adj1" fmla="val -28408"/>
              <a:gd name="adj2" fmla="val 85958"/>
              <a:gd name="adj3" fmla="val 16667"/>
            </a:avLst>
          </a:prstGeom>
          <a:solidFill>
            <a:srgbClr val="FAFBF7"/>
          </a:solidFill>
          <a:ln w="127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2-ой ребёнок в семье </a:t>
            </a:r>
            <a:r>
              <a:rPr lang="ru-RU" sz="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3" action="ppaction://hlinksldjump"/>
              </a:rPr>
              <a:t>Маклакова</a:t>
            </a:r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Сергея Михайловича. </a:t>
            </a:r>
          </a:p>
          <a:p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Годы жизни: 15.08.1929 – 21.01.2004</a:t>
            </a:r>
          </a:p>
          <a:p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Родилась в </a:t>
            </a:r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3" action="ppaction://hlinksldjump"/>
              </a:rPr>
              <a:t>с. Михайло-Овсянка </a:t>
            </a:r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Куйбышевской области.</a:t>
            </a:r>
          </a:p>
          <a:p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Окончила Куйбышевский планово-экономический институт. Была комсоргом института. По распределению приехала в г. </a:t>
            </a:r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4" action="ppaction://hlinksldjump"/>
              </a:rPr>
              <a:t>Верхняя Тура </a:t>
            </a:r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Свердловской области. Несколько лет проработала экономистом на механическом заводе.</a:t>
            </a:r>
          </a:p>
          <a:p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1953 году вышла замуж за Анкудинова Василия Тимофеевича. </a:t>
            </a:r>
          </a:p>
          <a:p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Потом перешла на работу в техникум при заводе.</a:t>
            </a:r>
          </a:p>
          <a:p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 15.02.1960 по 31.08.1985 работала директором данного учреждения. Под её руководством было построено новое здание техникума, созданы новые лаборатории и технические кабинеты.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785786" y="4500570"/>
            <a:ext cx="785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Гаврилов </a:t>
            </a:r>
            <a:b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Борис Павлович</a:t>
            </a:r>
          </a:p>
        </p:txBody>
      </p:sp>
      <p:sp>
        <p:nvSpPr>
          <p:cNvPr id="77" name="Прямоугольник 76"/>
          <p:cNvSpPr/>
          <p:nvPr/>
        </p:nvSpPr>
        <p:spPr>
          <a:xfrm>
            <a:off x="928662" y="4063190"/>
            <a:ext cx="450060" cy="500066"/>
          </a:xfrm>
          <a:prstGeom prst="rect">
            <a:avLst/>
          </a:prstGeom>
          <a:blipFill>
            <a:blip r:embed="rId35"/>
            <a:stretch>
              <a:fillRect/>
            </a:stretch>
          </a:blipFill>
          <a:ln w="63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198880" y="4063190"/>
            <a:ext cx="444030" cy="497156"/>
          </a:xfrm>
          <a:prstGeom prst="rect">
            <a:avLst/>
          </a:prstGeom>
          <a:blipFill>
            <a:blip r:embed="rId36"/>
            <a:stretch>
              <a:fillRect/>
            </a:stretch>
          </a:blipFill>
          <a:ln w="63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TextBox 80"/>
          <p:cNvSpPr txBox="1"/>
          <p:nvPr/>
        </p:nvSpPr>
        <p:spPr>
          <a:xfrm>
            <a:off x="-71470" y="4509323"/>
            <a:ext cx="9643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Гаврилов </a:t>
            </a:r>
            <a:b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Николай Павлович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642910" y="3794943"/>
            <a:ext cx="10001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Гаврилов </a:t>
            </a:r>
            <a:b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Валентин Павлович</a:t>
            </a:r>
          </a:p>
        </p:txBody>
      </p:sp>
      <p:sp>
        <p:nvSpPr>
          <p:cNvPr id="92" name="Прямоугольник 91"/>
          <p:cNvSpPr/>
          <p:nvPr/>
        </p:nvSpPr>
        <p:spPr>
          <a:xfrm>
            <a:off x="928662" y="3366315"/>
            <a:ext cx="428628" cy="479911"/>
          </a:xfrm>
          <a:prstGeom prst="rect">
            <a:avLst/>
          </a:prstGeom>
          <a:blipFill>
            <a:blip r:embed="rId37"/>
            <a:stretch>
              <a:fillRect/>
            </a:stretch>
          </a:blipFill>
          <a:ln w="63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TextBox 92"/>
          <p:cNvSpPr txBox="1"/>
          <p:nvPr/>
        </p:nvSpPr>
        <p:spPr>
          <a:xfrm>
            <a:off x="214282" y="6500834"/>
            <a:ext cx="9643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Гаврилов </a:t>
            </a:r>
            <a:b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Александр Фёдорович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1107289" y="6500834"/>
            <a:ext cx="9643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Гаврилов </a:t>
            </a:r>
            <a:b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9E009E"/>
                </a:solidFill>
                <a:latin typeface="Times New Roman" pitchFamily="18" charset="0"/>
                <a:cs typeface="Times New Roman" pitchFamily="18" charset="0"/>
              </a:rPr>
              <a:t>Павел Фёдорович</a:t>
            </a:r>
          </a:p>
        </p:txBody>
      </p:sp>
      <p:sp>
        <p:nvSpPr>
          <p:cNvPr id="96" name="Скругленная прямоугольная выноска 95"/>
          <p:cNvSpPr/>
          <p:nvPr/>
        </p:nvSpPr>
        <p:spPr>
          <a:xfrm>
            <a:off x="6500826" y="4929198"/>
            <a:ext cx="1785950" cy="714380"/>
          </a:xfrm>
          <a:prstGeom prst="wedgeRoundRectCallout">
            <a:avLst>
              <a:gd name="adj1" fmla="val 29864"/>
              <a:gd name="adj2" fmla="val 97916"/>
              <a:gd name="adj3" fmla="val 16667"/>
            </a:avLst>
          </a:prstGeom>
          <a:solidFill>
            <a:srgbClr val="FAFBF7"/>
          </a:solidFill>
          <a:ln w="127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Второй ребёнок в семье). Годы жизни: (1915-1942).  Пропал </a:t>
            </a:r>
            <a:r>
              <a:rPr lang="ru-RU" sz="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безвести</a:t>
            </a:r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 время Великой Отечественной войны.</a:t>
            </a:r>
          </a:p>
          <a:p>
            <a:endParaRPr lang="ru-RU" sz="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Скругленная прямоугольная выноска 96"/>
          <p:cNvSpPr/>
          <p:nvPr/>
        </p:nvSpPr>
        <p:spPr>
          <a:xfrm>
            <a:off x="6000760" y="3786190"/>
            <a:ext cx="2928958" cy="1500198"/>
          </a:xfrm>
          <a:prstGeom prst="wedgeRoundRectCallout">
            <a:avLst>
              <a:gd name="adj1" fmla="val 38909"/>
              <a:gd name="adj2" fmla="val 87063"/>
              <a:gd name="adj3" fmla="val 16667"/>
            </a:avLst>
          </a:prstGeom>
          <a:solidFill>
            <a:srgbClr val="FAFBF7"/>
          </a:solidFill>
          <a:ln w="127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Третий ребёнок в семье. Годы жизни: 28.09.1923 – 27.07.1943.   Из рабочих. Окончил 6 классов, поступил учиться в училище </a:t>
            </a:r>
            <a:r>
              <a:rPr lang="ru-RU" sz="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Верхнетуринского</a:t>
            </a:r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завода 14.09.1938 г. После окончания его в 1939 г. поступил работать на завод токарем. Призван в ряды Красной армии в 1942 г., младший сержант. Командир башни 253 танкового полка 50-ой армии Брянского фронта</a:t>
            </a:r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8" action="ppaction://hlinksldjump"/>
              </a:rPr>
              <a:t>. Награждён медалью «За отвагу»</a:t>
            </a:r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Погиб 27 июля 1943 г., захоронен в братской могиле с. </a:t>
            </a:r>
            <a:r>
              <a:rPr lang="ru-RU" sz="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Апальково</a:t>
            </a:r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Орловской области.</a:t>
            </a:r>
          </a:p>
          <a:p>
            <a:endParaRPr lang="ru-RU" sz="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Скругленная прямоугольная выноска 97"/>
          <p:cNvSpPr/>
          <p:nvPr/>
        </p:nvSpPr>
        <p:spPr>
          <a:xfrm>
            <a:off x="285720" y="5500702"/>
            <a:ext cx="2714644" cy="1143008"/>
          </a:xfrm>
          <a:prstGeom prst="wedgeRoundRectCallout">
            <a:avLst>
              <a:gd name="adj1" fmla="val 76286"/>
              <a:gd name="adj2" fmla="val -127322"/>
              <a:gd name="adj3" fmla="val 16667"/>
            </a:avLst>
          </a:prstGeom>
          <a:solidFill>
            <a:srgbClr val="FAFBF7"/>
          </a:solidFill>
          <a:ln w="127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Первый ребёнок в семье. Родился в д. </a:t>
            </a:r>
            <a:r>
              <a:rPr lang="ru-RU" sz="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Марёнкино</a:t>
            </a:r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Владимирской области в 1925 году. В 1944 году после учёбы в артиллерийском училище направлен на фронт в 875-ый артиллерийский самоходный полк наводчиком орудия. В марте 1945 года был контужен и получил ранение в левую руку. В госпитале встретил Победу</a:t>
            </a:r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9" action="ppaction://hlinksldjump"/>
              </a:rPr>
              <a:t>. Награждён медалью «За Победу над Германией».  </a:t>
            </a:r>
            <a:endParaRPr lang="ru-RU" sz="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Скругленная прямоугольная выноска 94"/>
          <p:cNvSpPr/>
          <p:nvPr/>
        </p:nvSpPr>
        <p:spPr>
          <a:xfrm>
            <a:off x="2643174" y="2857496"/>
            <a:ext cx="3071834" cy="2000264"/>
          </a:xfrm>
          <a:prstGeom prst="wedgeRoundRectCallout">
            <a:avLst>
              <a:gd name="adj1" fmla="val 24693"/>
              <a:gd name="adj2" fmla="val 84077"/>
              <a:gd name="adj3" fmla="val 16667"/>
            </a:avLst>
          </a:prstGeom>
          <a:solidFill>
            <a:srgbClr val="FAFBF7"/>
          </a:solidFill>
          <a:ln w="127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Родился в 1881 году в небольшом уральском городке </a:t>
            </a:r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4" action="ppaction://hlinksldjump"/>
              </a:rPr>
              <a:t>Верхняя Тура </a:t>
            </a:r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Екатеринбургской губернии (ныне Свердловская область).  </a:t>
            </a:r>
          </a:p>
          <a:p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Потомственный лесник. Все его деды и прадеды были лесниками. В те давние времена это была одна из самых почётных профессий. В годы правления императрицы Елизаветы Петровны (1741  - 1761) царским управляющим </a:t>
            </a:r>
            <a:r>
              <a:rPr lang="ru-RU" sz="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верхнетуринского</a:t>
            </a:r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государственного завода предку Тимофея Васильевича был жалован большой каменный дом в знак  большого уважения к его профессии лесника.  Этот дом простоял в отличном состоянии  вплоть до 1970-х годов и всё это время принадлежал семье.  </a:t>
            </a:r>
          </a:p>
          <a:p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Ушёл из жизни 14.09.1938 года.</a:t>
            </a:r>
          </a:p>
        </p:txBody>
      </p:sp>
      <p:sp>
        <p:nvSpPr>
          <p:cNvPr id="99" name="Скругленная прямоугольная выноска 98"/>
          <p:cNvSpPr/>
          <p:nvPr/>
        </p:nvSpPr>
        <p:spPr>
          <a:xfrm>
            <a:off x="1142976" y="1643050"/>
            <a:ext cx="3071834" cy="1500198"/>
          </a:xfrm>
          <a:prstGeom prst="wedgeRoundRectCallout">
            <a:avLst>
              <a:gd name="adj1" fmla="val -732"/>
              <a:gd name="adj2" fmla="val 82793"/>
              <a:gd name="adj3" fmla="val 16667"/>
            </a:avLst>
          </a:prstGeom>
          <a:solidFill>
            <a:srgbClr val="FAFBF7"/>
          </a:solidFill>
          <a:ln w="127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 время войны она служила в санитарном поезде, который вывозил раненых бойцов в тыл. После войны вышла замуж за Гаврилова Павла Фёдоровича. В семье было 5-ть детей. Работала почтальоном, разносила пенсии и письма по деревням </a:t>
            </a:r>
            <a:r>
              <a:rPr lang="ru-RU" sz="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Жуклино</a:t>
            </a:r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Новожилово</a:t>
            </a:r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Крутец</a:t>
            </a:r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Алексино. Работала в колхозе. </a:t>
            </a:r>
          </a:p>
          <a:p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храбрость стойкость и мужество, а также за добросовестный труд после войны Татьяна Петровна награждена </a:t>
            </a:r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0" action="ppaction://hlinksldjump"/>
              </a:rPr>
              <a:t>орденом Отечественной войны </a:t>
            </a:r>
            <a:r>
              <a:rPr lang="en-US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0" action="ppaction://hlinksldjump"/>
              </a:rPr>
              <a:t>II </a:t>
            </a:r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0" action="ppaction://hlinksldjump"/>
              </a:rPr>
              <a:t>степени и медалями</a:t>
            </a:r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Ушла из жизни в 2017 году в возрасте 93-х лет.</a:t>
            </a:r>
          </a:p>
        </p:txBody>
      </p:sp>
      <p:sp>
        <p:nvSpPr>
          <p:cNvPr id="100" name="TextBox 99">
            <a:hlinkClick r:id="rId41" action="ppaction://hlinksldjump"/>
          </p:cNvPr>
          <p:cNvSpPr txBox="1"/>
          <p:nvPr/>
        </p:nvSpPr>
        <p:spPr>
          <a:xfrm>
            <a:off x="8501058" y="6611779"/>
            <a:ext cx="642942" cy="246221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1000" b="1" spc="50" dirty="0" smtClean="0">
                <a:ln w="57150">
                  <a:solidFill>
                    <a:schemeClr val="bg2">
                      <a:lumMod val="25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далее</a:t>
            </a:r>
            <a:endParaRPr lang="ru-RU" sz="1000" b="1" spc="50" dirty="0">
              <a:ln w="57150">
                <a:solidFill>
                  <a:schemeClr val="bg2">
                    <a:lumMod val="25000"/>
                  </a:schemeClr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  <p:bldP spid="91" grpId="1" animBg="1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5" grpId="0" animBg="1"/>
      <p:bldP spid="95" grpId="1" animBg="1"/>
      <p:bldP spid="99" grpId="0" animBg="1"/>
      <p:bldP spid="99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42852"/>
            <a:ext cx="34290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spc="50" dirty="0" smtClean="0">
                <a:ln w="11430">
                  <a:solidFill>
                    <a:srgbClr val="860000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История семьи </a:t>
            </a:r>
            <a:r>
              <a:rPr lang="ru-RU" sz="1600" b="1" spc="50" dirty="0" err="1" smtClean="0">
                <a:ln w="11430">
                  <a:solidFill>
                    <a:srgbClr val="860000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Маклаковых</a:t>
            </a:r>
            <a:endParaRPr lang="ru-RU" sz="1600" b="1" spc="50" dirty="0" smtClean="0">
              <a:ln w="11430">
                <a:solidFill>
                  <a:srgbClr val="860000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Вертикальный свиток 2"/>
          <p:cNvSpPr/>
          <p:nvPr/>
        </p:nvSpPr>
        <p:spPr>
          <a:xfrm>
            <a:off x="-71470" y="2214554"/>
            <a:ext cx="3786214" cy="3786214"/>
          </a:xfrm>
          <a:prstGeom prst="verticalScroll">
            <a:avLst/>
          </a:prstGeom>
          <a:noFill/>
          <a:ln>
            <a:solidFill>
              <a:srgbClr val="7600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Фамилия Маклаков произошла от прозвища маклак. В словаре В.И. Даля маклак –  посредник при продаже и купле; кулак, барышник. В нашем случае видимо «кулак», так как после Октябрьской революции 1917 года семью раскулачили, т.е. забрали лошадь, корову, 2-х поросят и кур. Начался голод и Глава семьи увёз всех на Украину в Макеевку, где работал шахтёром. </a:t>
            </a:r>
          </a:p>
          <a:p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Через несколько лет вернулись в Поволжье и поселились в г. Чапаевске.</a:t>
            </a:r>
          </a:p>
          <a:p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 дети получили высшее образование и разъехались по разным регионам Советского союза:</a:t>
            </a:r>
          </a:p>
          <a:p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Анна Сергеевна (швея) – осталась в Чапаевске;</a:t>
            </a:r>
          </a:p>
          <a:p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Анастасия Сергеевна (экономист) – на Урал в г. Верхняя Тура. </a:t>
            </a:r>
          </a:p>
          <a:p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Нина Сергеевна (стоматолог) – в Узбекистан г. Навои.</a:t>
            </a:r>
          </a:p>
          <a:p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Александр Сергеевич (инженер) – на Урал в г. Нижняя Салда.</a:t>
            </a:r>
          </a:p>
        </p:txBody>
      </p:sp>
      <p:pic>
        <p:nvPicPr>
          <p:cNvPr id="8" name="Рисунок 7" descr="1729787453357.jpg"/>
          <p:cNvPicPr>
            <a:picLocks noChangeAspect="1"/>
          </p:cNvPicPr>
          <p:nvPr/>
        </p:nvPicPr>
        <p:blipFill>
          <a:blip r:embed="rId3" cstate="print"/>
          <a:srcRect l="8594" t="38542" r="68750" b="23958"/>
          <a:stretch>
            <a:fillRect/>
          </a:stretch>
        </p:blipFill>
        <p:spPr>
          <a:xfrm>
            <a:off x="121016" y="928670"/>
            <a:ext cx="609591" cy="756734"/>
          </a:xfrm>
          <a:prstGeom prst="rect">
            <a:avLst/>
          </a:prstGeom>
        </p:spPr>
      </p:pic>
      <p:pic>
        <p:nvPicPr>
          <p:cNvPr id="9" name="Рисунок 8" descr="1729787453357.jpg"/>
          <p:cNvPicPr>
            <a:picLocks noChangeAspect="1"/>
          </p:cNvPicPr>
          <p:nvPr/>
        </p:nvPicPr>
        <p:blipFill>
          <a:blip r:embed="rId4" cstate="print"/>
          <a:srcRect l="71094" t="43750" r="5468" b="15625"/>
          <a:stretch>
            <a:fillRect/>
          </a:stretch>
        </p:blipFill>
        <p:spPr>
          <a:xfrm>
            <a:off x="918063" y="928670"/>
            <a:ext cx="582103" cy="75673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-142908" y="1714488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Маклаков</a:t>
            </a:r>
            <a:b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Сергей Михайлович</a:t>
            </a:r>
            <a:b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latin typeface="Times New Roman" pitchFamily="18" charset="0"/>
                <a:cs typeface="Times New Roman" pitchFamily="18" charset="0"/>
              </a:rPr>
              <a:t>1904 - 1976</a:t>
            </a:r>
            <a:endParaRPr lang="ru-RU" sz="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2910" y="1714488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Маклакова</a:t>
            </a:r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Дарья Ивановна</a:t>
            </a:r>
            <a:b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latin typeface="Times New Roman" pitchFamily="18" charset="0"/>
                <a:cs typeface="Times New Roman" pitchFamily="18" charset="0"/>
              </a:rPr>
              <a:t>1904 - 1980</a:t>
            </a:r>
            <a:endParaRPr lang="ru-RU" sz="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1729787453357.jpg"/>
          <p:cNvPicPr>
            <a:picLocks noChangeAspect="1"/>
          </p:cNvPicPr>
          <p:nvPr/>
        </p:nvPicPr>
        <p:blipFill>
          <a:blip r:embed="rId5" cstate="print"/>
          <a:srcRect l="53906" t="13541" r="24219" b="50001"/>
          <a:stretch>
            <a:fillRect/>
          </a:stretch>
        </p:blipFill>
        <p:spPr>
          <a:xfrm>
            <a:off x="1598530" y="782391"/>
            <a:ext cx="550959" cy="688699"/>
          </a:xfrm>
          <a:prstGeom prst="rect">
            <a:avLst/>
          </a:prstGeom>
        </p:spPr>
      </p:pic>
      <p:pic>
        <p:nvPicPr>
          <p:cNvPr id="13" name="Рисунок 12" descr="Анкудинова АС  2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4348" y="715234"/>
            <a:ext cx="550959" cy="732026"/>
          </a:xfrm>
          <a:prstGeom prst="rect">
            <a:avLst/>
          </a:prstGeom>
        </p:spPr>
      </p:pic>
      <p:pic>
        <p:nvPicPr>
          <p:cNvPr id="14" name="Рисунок 13" descr="Маклаков АС.jpg"/>
          <p:cNvPicPr>
            <a:picLocks noChangeAspect="1"/>
          </p:cNvPicPr>
          <p:nvPr/>
        </p:nvPicPr>
        <p:blipFill>
          <a:blip r:embed="rId7" cstate="print"/>
          <a:srcRect l="12500" t="10416" r="15278" b="17708"/>
          <a:stretch>
            <a:fillRect/>
          </a:stretch>
        </p:blipFill>
        <p:spPr>
          <a:xfrm>
            <a:off x="3918430" y="571480"/>
            <a:ext cx="544970" cy="723134"/>
          </a:xfrm>
          <a:prstGeom prst="rect">
            <a:avLst/>
          </a:prstGeom>
        </p:spPr>
      </p:pic>
      <p:pic>
        <p:nvPicPr>
          <p:cNvPr id="15" name="Рисунок 14" descr="Маклакова Нина.jpg"/>
          <p:cNvPicPr>
            <a:picLocks noChangeAspect="1"/>
          </p:cNvPicPr>
          <p:nvPr/>
        </p:nvPicPr>
        <p:blipFill>
          <a:blip r:embed="rId8" cstate="print"/>
          <a:srcRect l="5000" t="14166" r="38750" b="35834"/>
          <a:stretch>
            <a:fillRect/>
          </a:stretch>
        </p:blipFill>
        <p:spPr>
          <a:xfrm rot="5400000">
            <a:off x="3078873" y="777152"/>
            <a:ext cx="774783" cy="51652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346693" y="1428737"/>
            <a:ext cx="10715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Маклакова</a:t>
            </a:r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Анна Сергеевна</a:t>
            </a:r>
            <a:endParaRPr lang="ru-RU" sz="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75355" y="1428737"/>
            <a:ext cx="928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Маклакова</a:t>
            </a:r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Анастасия Сергеевна</a:t>
            </a:r>
            <a:endParaRPr lang="ru-RU" sz="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61173" y="1437490"/>
            <a:ext cx="857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Маклакова</a:t>
            </a:r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Нина Сергеевна</a:t>
            </a:r>
            <a:endParaRPr lang="ru-RU" sz="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704115" y="1285861"/>
            <a:ext cx="10715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Маклаков</a:t>
            </a:r>
            <a:b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Александр Сергеевна</a:t>
            </a:r>
            <a:endParaRPr lang="ru-RU" sz="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214942" y="428604"/>
            <a:ext cx="34290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spc="50" dirty="0" smtClean="0">
                <a:ln w="11430">
                  <a:solidFill>
                    <a:srgbClr val="860000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Город Чапаевск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14876" y="928671"/>
            <a:ext cx="4429124" cy="147732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Город Чапаевск расположен в поймах рек Чапаевки и Волги. История города началась в 1909 году со строительства Самарского порохового завода. И вначале назывался посёлок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Иващенково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1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latin typeface="Times New Roman" pitchFamily="18" charset="0"/>
                <a:cs typeface="Times New Roman" pitchFamily="18" charset="0"/>
                <a:sym typeface="Wingdings"/>
              </a:rPr>
              <a:t>В 1918 п.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  <a:sym typeface="Wingdings"/>
              </a:rPr>
              <a:t>Иващенково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  <a:sym typeface="Wingdings"/>
              </a:rPr>
              <a:t> ненадолго захватил Чехословацкий корпус. Завод вместе м посёлком сильно пострадали. Потом Самарскую губернию отбили красные.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  <a:sym typeface="Wingdings"/>
              </a:rPr>
              <a:t>В 1927 году был присвоен статус города и переименован в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  <a:sym typeface="Wingdings"/>
              </a:rPr>
              <a:t>Троцк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  <a:sym typeface="Wingdings"/>
              </a:rPr>
              <a:t>.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  <a:sym typeface="Wingdings"/>
              </a:rPr>
              <a:t>В 1929 году в год 10-ой годовщины гибели В.И. Чапаева город был переименован в Чапаевск.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Рисунок 27" descr="Эшелон Чехословадского корпуса 1918 год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072198" y="2357430"/>
            <a:ext cx="2786082" cy="1799809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4500562" y="3071810"/>
            <a:ext cx="1571636" cy="40011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  <a:sym typeface="Wingdings"/>
              </a:rPr>
              <a:t> </a:t>
            </a:r>
            <a:r>
              <a:rPr lang="ru-RU" sz="1000" dirty="0" err="1" smtClean="0">
                <a:solidFill>
                  <a:srgbClr val="0000FF"/>
                </a:solidFill>
                <a:latin typeface="Monotype Corsiva" pitchFamily="66" charset="0"/>
              </a:rPr>
              <a:t>Чехославацкий</a:t>
            </a:r>
            <a:r>
              <a:rPr lang="ru-RU" sz="1000" dirty="0" smtClean="0">
                <a:solidFill>
                  <a:srgbClr val="0000FF"/>
                </a:solidFill>
                <a:latin typeface="Monotype Corsiva" pitchFamily="66" charset="0"/>
              </a:rPr>
              <a:t> корпус на ж/</a:t>
            </a:r>
            <a:r>
              <a:rPr lang="ru-RU" sz="1000" dirty="0" err="1" smtClean="0">
                <a:solidFill>
                  <a:srgbClr val="0000FF"/>
                </a:solidFill>
                <a:latin typeface="Monotype Corsiva" pitchFamily="66" charset="0"/>
              </a:rPr>
              <a:t>д</a:t>
            </a:r>
            <a:r>
              <a:rPr lang="ru-RU" sz="1000" dirty="0" smtClean="0">
                <a:solidFill>
                  <a:srgbClr val="0000FF"/>
                </a:solidFill>
                <a:latin typeface="Monotype Corsiva" pitchFamily="66" charset="0"/>
              </a:rPr>
              <a:t> станции </a:t>
            </a:r>
            <a:r>
              <a:rPr lang="ru-RU" sz="1000" dirty="0" err="1" smtClean="0">
                <a:solidFill>
                  <a:srgbClr val="0000FF"/>
                </a:solidFill>
                <a:latin typeface="Monotype Corsiva" pitchFamily="66" charset="0"/>
              </a:rPr>
              <a:t>Иващенково</a:t>
            </a:r>
            <a:endParaRPr lang="ru-RU" sz="1000" b="1" dirty="0">
              <a:solidFill>
                <a:srgbClr val="0000FF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30" name="Рисунок 29" descr="памятник Чапаеву.jpg"/>
          <p:cNvPicPr>
            <a:picLocks noChangeAspect="1"/>
          </p:cNvPicPr>
          <p:nvPr/>
        </p:nvPicPr>
        <p:blipFill>
          <a:blip r:embed="rId10"/>
          <a:srcRect l="22500" t="3000" r="19374"/>
          <a:stretch>
            <a:fillRect/>
          </a:stretch>
        </p:blipFill>
        <p:spPr>
          <a:xfrm>
            <a:off x="3389206" y="3851483"/>
            <a:ext cx="2540116" cy="2649351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6072198" y="5072074"/>
            <a:ext cx="2714644" cy="86177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rgbClr val="0000FF"/>
                </a:solidFill>
                <a:latin typeface="Monotype Corsiva" pitchFamily="66" charset="0"/>
                <a:cs typeface="Times New Roman" pitchFamily="18" charset="0"/>
                <a:sym typeface="Wingdings"/>
              </a:rPr>
              <a:t> Чапаев Василий Иванович – участник Первой мировой и гражданской войн, начальник дивизии в Красной армии. Кавалер трёх Георгиевских крестов и Георгиевской медали. Кавалер ордена Красного Знамени</a:t>
            </a:r>
            <a:endParaRPr lang="ru-RU" sz="1000" dirty="0">
              <a:solidFill>
                <a:srgbClr val="0000FF"/>
              </a:solidFill>
              <a:latin typeface="Monotype Corsiva" pitchFamily="66" charset="0"/>
              <a:cs typeface="Times New Roman" pitchFamily="18" charset="0"/>
              <a:sym typeface="Wingdings"/>
            </a:endParaRPr>
          </a:p>
        </p:txBody>
      </p:sp>
      <p:sp>
        <p:nvSpPr>
          <p:cNvPr id="35" name="TextBox 34">
            <a:hlinkClick r:id="rId11" action="ppaction://hlinksldjump"/>
          </p:cNvPr>
          <p:cNvSpPr txBox="1"/>
          <p:nvPr/>
        </p:nvSpPr>
        <p:spPr>
          <a:xfrm>
            <a:off x="8358214" y="6478809"/>
            <a:ext cx="714380" cy="307777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1400" b="1" spc="50" dirty="0" smtClean="0">
                <a:ln w="57150">
                  <a:solidFill>
                    <a:srgbClr val="760076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11" action="ppaction://hlinksldjump"/>
              </a:rPr>
              <a:t>назад</a:t>
            </a:r>
            <a:endParaRPr lang="ru-RU" sz="1400" b="1" spc="50" dirty="0">
              <a:ln w="57150">
                <a:solidFill>
                  <a:srgbClr val="760076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14282" y="214290"/>
            <a:ext cx="5572164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Село Михайло-Овсянка 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Пестравского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района Самарской области 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Вертикальный свиток 9"/>
          <p:cNvSpPr/>
          <p:nvPr/>
        </p:nvSpPr>
        <p:spPr>
          <a:xfrm>
            <a:off x="285720" y="1071546"/>
            <a:ext cx="3500462" cy="3000396"/>
          </a:xfrm>
          <a:prstGeom prst="verticalScroll">
            <a:avLst/>
          </a:prstGeom>
          <a:noFill/>
          <a:ln>
            <a:solidFill>
              <a:srgbClr val="7600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1785 году царица Екатерина </a:t>
            </a:r>
            <a:r>
              <a:rPr lang="en-US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своим указом разрешила иностранцам и государственным крестьянам переселяться на свободные земли от Самары на юг.  Так потянулись на берега реки Овсянки первые землепроходцы.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названии села присутствует название реки и самое популярное мужское имя в селе.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 descr="96237281.jpg"/>
          <p:cNvPicPr>
            <a:picLocks noChangeAspect="1"/>
          </p:cNvPicPr>
          <p:nvPr/>
        </p:nvPicPr>
        <p:blipFill>
          <a:blip r:embed="rId2"/>
          <a:srcRect l="5321" t="3475" r="4222" b="6177"/>
          <a:stretch>
            <a:fillRect/>
          </a:stretch>
        </p:blipFill>
        <p:spPr>
          <a:xfrm>
            <a:off x="5214942" y="3357562"/>
            <a:ext cx="3725766" cy="2849114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18" name="TextBox 17"/>
          <p:cNvSpPr txBox="1"/>
          <p:nvPr/>
        </p:nvSpPr>
        <p:spPr>
          <a:xfrm>
            <a:off x="5500694" y="6143644"/>
            <a:ext cx="3500462" cy="55399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rgbClr val="0000FF"/>
                </a:solidFill>
                <a:latin typeface="Monotype Corsiva" pitchFamily="66" charset="0"/>
                <a:cs typeface="Times New Roman" pitchFamily="18" charset="0"/>
                <a:sym typeface="Wingdings"/>
              </a:rPr>
              <a:t>Поселение – важнейший памятник археологии. В процессе раскопок 1971 – 2000 гг. было обнаружено место добычи и обогащения медной руды в эпоху бронзы во </a:t>
            </a:r>
            <a:r>
              <a:rPr lang="en-US" sz="1000" dirty="0" smtClean="0">
                <a:solidFill>
                  <a:srgbClr val="0000FF"/>
                </a:solidFill>
                <a:latin typeface="Monotype Corsiva" pitchFamily="66" charset="0"/>
                <a:cs typeface="Times New Roman" pitchFamily="18" charset="0"/>
                <a:sym typeface="Wingdings"/>
              </a:rPr>
              <a:t>II </a:t>
            </a:r>
            <a:r>
              <a:rPr lang="ru-RU" sz="1000" dirty="0" smtClean="0">
                <a:solidFill>
                  <a:srgbClr val="0000FF"/>
                </a:solidFill>
                <a:latin typeface="Monotype Corsiva" pitchFamily="66" charset="0"/>
                <a:cs typeface="Times New Roman" pitchFamily="18" charset="0"/>
                <a:sym typeface="Wingdings"/>
              </a:rPr>
              <a:t>тысячелетии до н.э.</a:t>
            </a:r>
          </a:p>
        </p:txBody>
      </p:sp>
      <p:pic>
        <p:nvPicPr>
          <p:cNvPr id="4098" name="Picture 2" descr="https://avatars.mds.yandex.net/get-altay/13897576/2a0000019214707a86f8a84e62a401ca5404/XXX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31" y="285728"/>
            <a:ext cx="3714774" cy="2786082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1" name="TextBox 20"/>
          <p:cNvSpPr txBox="1"/>
          <p:nvPr/>
        </p:nvSpPr>
        <p:spPr>
          <a:xfrm>
            <a:off x="6143636" y="2857496"/>
            <a:ext cx="2857520" cy="55399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  <a:sym typeface="Wingdings"/>
              </a:rPr>
              <a:t> </a:t>
            </a:r>
            <a:r>
              <a:rPr lang="ru-RU" sz="1000" dirty="0" smtClean="0">
                <a:solidFill>
                  <a:srgbClr val="0000FF"/>
                </a:solidFill>
                <a:latin typeface="Monotype Corsiva" pitchFamily="66" charset="0"/>
              </a:rPr>
              <a:t>Церковь Николая Чудотворца построена в 1889 году. Именно в этой церкви хранится метрическая записи о рождении Анкудиновой Анастасии Сергеевны.</a:t>
            </a:r>
            <a:endParaRPr lang="ru-RU" sz="1000" b="1" dirty="0">
              <a:solidFill>
                <a:srgbClr val="0000FF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4100" name="Picture 4" descr="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1871" y="4071942"/>
            <a:ext cx="3860063" cy="2571768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3" name="TextBox 22"/>
          <p:cNvSpPr txBox="1"/>
          <p:nvPr/>
        </p:nvSpPr>
        <p:spPr>
          <a:xfrm>
            <a:off x="2857488" y="6500834"/>
            <a:ext cx="857256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rgbClr val="0000FF"/>
                </a:solidFill>
                <a:latin typeface="Monotype Corsiva" pitchFamily="66" charset="0"/>
                <a:cs typeface="Times New Roman" pitchFamily="18" charset="0"/>
                <a:sym typeface="Wingdings"/>
              </a:rPr>
              <a:t>Вид на село</a:t>
            </a:r>
            <a:endParaRPr lang="ru-RU" sz="1000" dirty="0">
              <a:solidFill>
                <a:srgbClr val="0000FF"/>
              </a:solidFill>
              <a:latin typeface="Monotype Corsiva" pitchFamily="66" charset="0"/>
              <a:cs typeface="Times New Roman" pitchFamily="18" charset="0"/>
              <a:sym typeface="Wingdings"/>
            </a:endParaRPr>
          </a:p>
        </p:txBody>
      </p:sp>
      <p:sp>
        <p:nvSpPr>
          <p:cNvPr id="11" name="TextBox 10">
            <a:hlinkClick r:id="rId5" action="ppaction://hlinksldjump"/>
          </p:cNvPr>
          <p:cNvSpPr txBox="1"/>
          <p:nvPr/>
        </p:nvSpPr>
        <p:spPr>
          <a:xfrm>
            <a:off x="8429652" y="6500834"/>
            <a:ext cx="785818" cy="307777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1400" b="1" spc="50" dirty="0" smtClean="0">
                <a:ln w="57150">
                  <a:solidFill>
                    <a:srgbClr val="760076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6" action="ppaction://hlinksldjump"/>
              </a:rPr>
              <a:t>назад</a:t>
            </a:r>
            <a:endParaRPr lang="ru-RU" sz="1400" b="1" spc="50" dirty="0">
              <a:ln w="57150">
                <a:solidFill>
                  <a:srgbClr val="760076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IMG_2746_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34634" y="4515719"/>
            <a:ext cx="2380374" cy="212799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4282" y="214290"/>
            <a:ext cx="3429024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Городской округ Верхняя тура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Вертикальный свиток 2"/>
          <p:cNvSpPr/>
          <p:nvPr/>
        </p:nvSpPr>
        <p:spPr>
          <a:xfrm>
            <a:off x="71406" y="857232"/>
            <a:ext cx="3429024" cy="2928958"/>
          </a:xfrm>
          <a:prstGeom prst="verticalScroll">
            <a:avLst/>
          </a:prstGeom>
          <a:noFill/>
          <a:ln>
            <a:solidFill>
              <a:srgbClr val="7600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Город основан на берегу реки Туры в 1735 году в связи со строительством чугунолитейного и железоделательного завода на открытых двух богатейших месторождений железных руд на горе Благодать. Завод выпускал военную продукцию: пушки, пушечные ядра, </a:t>
            </a:r>
            <a:r>
              <a:rPr lang="ru-RU" sz="1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картеч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штыковое железо, различные боеприпасы, якоря и оснастку для флота.</a:t>
            </a:r>
          </a:p>
          <a:p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1909 года завод переведен на изготовление снарядов. По сей день завод выпускает военную продукцию.</a:t>
            </a:r>
          </a:p>
          <a:p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" descr="Табличка в память о Петунине"/>
          <p:cNvPicPr>
            <a:picLocks noChangeAspect="1" noChangeArrowheads="1"/>
          </p:cNvPicPr>
          <p:nvPr/>
        </p:nvPicPr>
        <p:blipFill>
          <a:blip r:embed="rId3"/>
          <a:srcRect l="22000" t="17991" r="14250" b="15667"/>
          <a:stretch>
            <a:fillRect/>
          </a:stretch>
        </p:blipFill>
        <p:spPr bwMode="auto">
          <a:xfrm>
            <a:off x="3263111" y="2562499"/>
            <a:ext cx="2451897" cy="179519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786446" y="2813305"/>
            <a:ext cx="3357554" cy="161582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  <a:sym typeface="Wingdings"/>
              </a:rPr>
              <a:t> </a:t>
            </a:r>
            <a:r>
              <a:rPr lang="ru-RU" sz="1100" dirty="0" smtClean="0">
                <a:solidFill>
                  <a:srgbClr val="0000FF"/>
                </a:solidFill>
                <a:latin typeface="Monotype Corsiva" pitchFamily="66" charset="0"/>
              </a:rPr>
              <a:t>Чугунная плита говорит о талантливом изобретателе – самоучке Дмитрии Николаевиче Пятунине. Получив 2 класса образования стал старшим конструктором завода. Он смастерил паровую машину, которая выставлялась в 1900 году на всемирной выставке в Париже. Она была настолько маленькой, что входила под наперсток. В котел парового двигателя помещались три капли воды, а маховик вращался со скоростью 3000 оборотов в минуту. Весь механизм весил 4,8 граммов</a:t>
            </a:r>
            <a:endParaRPr lang="ru-RU" sz="1100" b="1" dirty="0">
              <a:solidFill>
                <a:srgbClr val="0000FF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12" name="Рисунок 11" descr="50875.jpg"/>
          <p:cNvPicPr>
            <a:picLocks noChangeAspect="1"/>
          </p:cNvPicPr>
          <p:nvPr/>
        </p:nvPicPr>
        <p:blipFill>
          <a:blip r:embed="rId4" cstate="print"/>
          <a:srcRect t="36161" b="19643"/>
          <a:stretch>
            <a:fillRect/>
          </a:stretch>
        </p:blipFill>
        <p:spPr>
          <a:xfrm>
            <a:off x="500034" y="3929065"/>
            <a:ext cx="2428892" cy="190841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85786" y="5857892"/>
            <a:ext cx="2286016" cy="60016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  <a:sym typeface="Wingdings"/>
              </a:rPr>
              <a:t> </a:t>
            </a:r>
            <a:r>
              <a:rPr lang="ru-RU" sz="1100" dirty="0" smtClean="0">
                <a:solidFill>
                  <a:srgbClr val="0000FF"/>
                </a:solidFill>
                <a:latin typeface="Monotype Corsiva" pitchFamily="66" charset="0"/>
              </a:rPr>
              <a:t>Пушка </a:t>
            </a:r>
            <a:r>
              <a:rPr lang="ru-RU" sz="1100" dirty="0" err="1" smtClean="0">
                <a:solidFill>
                  <a:srgbClr val="0000FF"/>
                </a:solidFill>
                <a:latin typeface="Monotype Corsiva" pitchFamily="66" charset="0"/>
              </a:rPr>
              <a:t>бомбическая</a:t>
            </a:r>
            <a:r>
              <a:rPr lang="ru-RU" sz="1100" dirty="0" smtClean="0">
                <a:solidFill>
                  <a:srgbClr val="0000FF"/>
                </a:solidFill>
                <a:latin typeface="Monotype Corsiva" pitchFamily="66" charset="0"/>
              </a:rPr>
              <a:t>, отлитая в 1852 году. Она могла послать бомбу более 23-х кг на расстояние 2 км.</a:t>
            </a:r>
            <a:endParaRPr lang="ru-RU" sz="1100" b="1" dirty="0">
              <a:solidFill>
                <a:srgbClr val="0000FF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86446" y="5099321"/>
            <a:ext cx="3000396" cy="161582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0000FF"/>
                </a:solidFill>
                <a:latin typeface="Monotype Corsiva" pitchFamily="66" charset="0"/>
                <a:cs typeface="Times New Roman" pitchFamily="18" charset="0"/>
                <a:sym typeface="Wingdings"/>
              </a:rPr>
              <a:t> Сопка  Ермака. – одна из самых интересных достопримечательностей Верхней Туры.</a:t>
            </a:r>
          </a:p>
          <a:p>
            <a:r>
              <a:rPr lang="ru-RU" sz="1100" dirty="0" smtClean="0">
                <a:solidFill>
                  <a:srgbClr val="0000FF"/>
                </a:solidFill>
                <a:latin typeface="Monotype Corsiva" pitchFamily="66" charset="0"/>
                <a:cs typeface="Times New Roman" pitchFamily="18" charset="0"/>
                <a:sym typeface="Wingdings"/>
              </a:rPr>
              <a:t> Названа в честь Ермака Тимофеевича, покорителя Сибири. На самой ее вершине есть шахта, уходящая вертикально вниз. По легенде, он делал здесь остановку по пути в Сибирь и, конечно же, спрятал клад. Таинственные легенды о кладе Ермака и загадочных подземельях  уже давно не дают покоя любителям непознанного.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429124" y="1357298"/>
            <a:ext cx="2786082" cy="10156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FF"/>
                </a:solidFill>
                <a:latin typeface="Monotype Corsiva" pitchFamily="66" charset="0"/>
                <a:cs typeface="Times New Roman" pitchFamily="18" charset="0"/>
                <a:sym typeface="Wingdings"/>
              </a:rPr>
              <a:t>Памятник воинам – верхнетуринцам, погибшим в годы Великой Отечественной войны. Здесь высечены, в том числе, имена Анкудиновых Виктора Тимофеевича и  Алексея Тимофеевича</a:t>
            </a:r>
          </a:p>
        </p:txBody>
      </p:sp>
      <p:sp>
        <p:nvSpPr>
          <p:cNvPr id="16" name="TextBox 15">
            <a:hlinkClick r:id="rId5" action="ppaction://hlinksldjump"/>
          </p:cNvPr>
          <p:cNvSpPr txBox="1"/>
          <p:nvPr/>
        </p:nvSpPr>
        <p:spPr>
          <a:xfrm>
            <a:off x="8286776" y="6500834"/>
            <a:ext cx="785818" cy="307777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ru-RU" sz="1400" b="1" spc="50" dirty="0" smtClean="0">
                <a:ln w="57150">
                  <a:solidFill>
                    <a:srgbClr val="760076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6" action="ppaction://hlinksldjump"/>
              </a:rPr>
              <a:t>назад</a:t>
            </a:r>
            <a:endParaRPr lang="ru-RU" sz="1400" b="1" spc="50" dirty="0">
              <a:ln w="57150">
                <a:solidFill>
                  <a:srgbClr val="760076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2" name="Рисунок 21" descr="1730063223831.jpg"/>
          <p:cNvPicPr>
            <a:picLocks noChangeAspect="1"/>
          </p:cNvPicPr>
          <p:nvPr/>
        </p:nvPicPr>
        <p:blipFill>
          <a:blip r:embed="rId7" cstate="print"/>
          <a:srcRect t="6122" r="2041"/>
          <a:stretch>
            <a:fillRect/>
          </a:stretch>
        </p:blipFill>
        <p:spPr>
          <a:xfrm>
            <a:off x="7000892" y="142852"/>
            <a:ext cx="1928826" cy="2214578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l="28808" t="17188" r="29004" b="60937"/>
          <a:stretch>
            <a:fillRect/>
          </a:stretch>
        </p:blipFill>
        <p:spPr bwMode="auto">
          <a:xfrm>
            <a:off x="5286380" y="214290"/>
            <a:ext cx="364333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14282" y="214290"/>
            <a:ext cx="4071966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Награждён медалью «За отвагу»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 l="16021" t="11268" r="16637" b="12676"/>
          <a:stretch>
            <a:fillRect/>
          </a:stretch>
        </p:blipFill>
        <p:spPr bwMode="auto">
          <a:xfrm>
            <a:off x="500034" y="1214422"/>
            <a:ext cx="8501122" cy="540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>
            <a:hlinkClick r:id="rId4" action="ppaction://hlinksldjump"/>
          </p:cNvPr>
          <p:cNvSpPr txBox="1"/>
          <p:nvPr/>
        </p:nvSpPr>
        <p:spPr>
          <a:xfrm>
            <a:off x="8286776" y="6500834"/>
            <a:ext cx="785818" cy="307777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ru-RU" sz="1400" b="1" spc="50" dirty="0" smtClean="0">
                <a:ln w="57150">
                  <a:solidFill>
                    <a:srgbClr val="760076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4" action="ppaction://hlinksldjump"/>
              </a:rPr>
              <a:t>назад</a:t>
            </a:r>
            <a:endParaRPr lang="ru-RU" sz="1400" b="1" spc="50" dirty="0">
              <a:ln w="57150">
                <a:solidFill>
                  <a:srgbClr val="760076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медаль за Победу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0108"/>
            <a:ext cx="9144000" cy="5143500"/>
          </a:xfrm>
          <a:prstGeom prst="rect">
            <a:avLst/>
          </a:prstGeom>
        </p:spPr>
      </p:pic>
      <p:sp>
        <p:nvSpPr>
          <p:cNvPr id="8" name="TextBox 7">
            <a:hlinkClick r:id="rId3" action="ppaction://hlinksldjump"/>
          </p:cNvPr>
          <p:cNvSpPr txBox="1"/>
          <p:nvPr/>
        </p:nvSpPr>
        <p:spPr>
          <a:xfrm>
            <a:off x="8286776" y="6500834"/>
            <a:ext cx="785818" cy="307777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ru-RU" sz="1400" b="1" spc="50" dirty="0" smtClean="0">
                <a:ln w="57150">
                  <a:solidFill>
                    <a:srgbClr val="760076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3" action="ppaction://hlinksldjump"/>
              </a:rPr>
              <a:t>назад</a:t>
            </a:r>
            <a:endParaRPr lang="ru-RU" sz="1400" b="1" spc="50" dirty="0">
              <a:ln w="57150">
                <a:solidFill>
                  <a:srgbClr val="760076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4282" y="214290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Запись в военном билете Гаврилова Павла Фёдоровича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рден Отечественной войны.jpg"/>
          <p:cNvPicPr>
            <a:picLocks noChangeAspect="1"/>
          </p:cNvPicPr>
          <p:nvPr/>
        </p:nvPicPr>
        <p:blipFill>
          <a:blip r:embed="rId2">
            <a:lum contrast="5000"/>
          </a:blip>
          <a:srcRect l="16124" t="7291" r="11705" b="55209"/>
          <a:stretch>
            <a:fillRect/>
          </a:stretch>
        </p:blipFill>
        <p:spPr>
          <a:xfrm>
            <a:off x="428596" y="785794"/>
            <a:ext cx="2082667" cy="1473470"/>
          </a:xfrm>
          <a:prstGeom prst="rect">
            <a:avLst/>
          </a:prstGeom>
          <a:ln>
            <a:noFill/>
          </a:ln>
          <a:effectLst>
            <a:outerShdw blurRad="50800" dist="38100" dir="2700000" sx="101000" sy="101000" algn="tl" rotWithShape="0">
              <a:srgbClr val="0000FF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TextBox 2"/>
          <p:cNvSpPr txBox="1"/>
          <p:nvPr/>
        </p:nvSpPr>
        <p:spPr>
          <a:xfrm>
            <a:off x="285720" y="2238696"/>
            <a:ext cx="2428892" cy="26161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  <a:sym typeface="Wingdings"/>
              </a:rPr>
              <a:t> </a:t>
            </a:r>
            <a:r>
              <a:rPr lang="ru-RU" sz="1100" dirty="0" smtClean="0">
                <a:solidFill>
                  <a:srgbClr val="FF0000"/>
                </a:solidFill>
                <a:latin typeface="Monotype Corsiva" pitchFamily="66" charset="0"/>
              </a:rPr>
              <a:t>орден Отечественной войны </a:t>
            </a:r>
            <a:r>
              <a:rPr lang="en-US" sz="1100" dirty="0" smtClean="0">
                <a:solidFill>
                  <a:srgbClr val="FF0000"/>
                </a:solidFill>
                <a:latin typeface="Monotype Corsiva" pitchFamily="66" charset="0"/>
              </a:rPr>
              <a:t>II </a:t>
            </a:r>
            <a:r>
              <a:rPr lang="ru-RU" sz="1100" dirty="0" smtClean="0">
                <a:solidFill>
                  <a:srgbClr val="FF0000"/>
                </a:solidFill>
                <a:latin typeface="Monotype Corsiva" pitchFamily="66" charset="0"/>
              </a:rPr>
              <a:t> степени</a:t>
            </a:r>
            <a:endParaRPr lang="ru-RU" sz="1100" dirty="0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4" name="Рисунок 3" descr="орден Отечественной войны.jpg"/>
          <p:cNvPicPr>
            <a:picLocks noChangeAspect="1"/>
          </p:cNvPicPr>
          <p:nvPr/>
        </p:nvPicPr>
        <p:blipFill>
          <a:blip r:embed="rId2">
            <a:lum contrast="5000"/>
          </a:blip>
          <a:srcRect l="14651" t="45833" r="10233" b="16667"/>
          <a:stretch>
            <a:fillRect/>
          </a:stretch>
        </p:blipFill>
        <p:spPr>
          <a:xfrm>
            <a:off x="3214678" y="2714620"/>
            <a:ext cx="2143140" cy="1416813"/>
          </a:xfrm>
          <a:prstGeom prst="rect">
            <a:avLst/>
          </a:prstGeom>
          <a:ln>
            <a:noFill/>
          </a:ln>
          <a:effectLst>
            <a:outerShdw blurRad="50800" dist="38100" dir="2700000" sx="101000" sy="101000" algn="tl" rotWithShape="0">
              <a:srgbClr val="0000FF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" name="TextBox 4"/>
          <p:cNvSpPr txBox="1"/>
          <p:nvPr/>
        </p:nvSpPr>
        <p:spPr>
          <a:xfrm>
            <a:off x="3071802" y="4143380"/>
            <a:ext cx="2214578" cy="43088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  <a:sym typeface="Wingdings"/>
              </a:rPr>
              <a:t> </a:t>
            </a:r>
            <a:r>
              <a:rPr lang="ru-RU" sz="1100" dirty="0" smtClean="0">
                <a:solidFill>
                  <a:srgbClr val="0000FF"/>
                </a:solidFill>
                <a:latin typeface="Monotype Corsiva" pitchFamily="66" charset="0"/>
              </a:rPr>
              <a:t>медаль «60 лет Победы в Великой Отечественной войне 1941 – 1945 гг.»</a:t>
            </a:r>
            <a:endParaRPr lang="ru-RU" sz="1100" b="1" dirty="0">
              <a:solidFill>
                <a:srgbClr val="0000FF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6" name="Рисунок 5" descr="50 лет победы и медаль Жукова.jpg"/>
          <p:cNvPicPr>
            <a:picLocks noChangeAspect="1"/>
          </p:cNvPicPr>
          <p:nvPr/>
        </p:nvPicPr>
        <p:blipFill>
          <a:blip r:embed="rId3">
            <a:lum contrast="5000"/>
          </a:blip>
          <a:srcRect l="17597" t="3125" r="4341" b="61458"/>
          <a:stretch>
            <a:fillRect/>
          </a:stretch>
        </p:blipFill>
        <p:spPr>
          <a:xfrm>
            <a:off x="3214678" y="857560"/>
            <a:ext cx="2135975" cy="1403869"/>
          </a:xfrm>
          <a:prstGeom prst="rect">
            <a:avLst/>
          </a:prstGeom>
          <a:ln>
            <a:noFill/>
          </a:ln>
          <a:effectLst>
            <a:outerShdw blurRad="50800" dist="38100" dir="2700000" sx="101000" sy="101000" algn="tl" rotWithShape="0">
              <a:srgbClr val="0000FF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7" name="TextBox 6"/>
          <p:cNvSpPr txBox="1"/>
          <p:nvPr/>
        </p:nvSpPr>
        <p:spPr>
          <a:xfrm>
            <a:off x="3143240" y="2238696"/>
            <a:ext cx="1071570" cy="26161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0000FF"/>
                </a:solidFill>
                <a:latin typeface="Monotype Corsiva" pitchFamily="66" charset="0"/>
                <a:cs typeface="Times New Roman" pitchFamily="18" charset="0"/>
                <a:sym typeface="Wingdings"/>
              </a:rPr>
              <a:t>Медаль Жукова</a:t>
            </a:r>
            <a:endParaRPr lang="ru-RU" sz="1100" dirty="0">
              <a:solidFill>
                <a:srgbClr val="0000FF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8" name="Рисунок 7" descr="50 лет победы и медаль Жукова.jpg"/>
          <p:cNvPicPr>
            <a:picLocks noChangeAspect="1"/>
          </p:cNvPicPr>
          <p:nvPr/>
        </p:nvPicPr>
        <p:blipFill>
          <a:blip r:embed="rId3">
            <a:lum contrast="5000"/>
          </a:blip>
          <a:srcRect l="17597" t="38542" r="8760" b="26041"/>
          <a:stretch>
            <a:fillRect/>
          </a:stretch>
        </p:blipFill>
        <p:spPr>
          <a:xfrm>
            <a:off x="357158" y="2724305"/>
            <a:ext cx="2083549" cy="1416813"/>
          </a:xfrm>
          <a:prstGeom prst="rect">
            <a:avLst/>
          </a:prstGeom>
          <a:ln>
            <a:noFill/>
          </a:ln>
          <a:effectLst>
            <a:outerShdw blurRad="50800" dist="38100" dir="2700000" sx="101000" sy="101000" algn="tl" rotWithShape="0">
              <a:srgbClr val="0000FF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9" name="TextBox 8"/>
          <p:cNvSpPr txBox="1"/>
          <p:nvPr/>
        </p:nvSpPr>
        <p:spPr>
          <a:xfrm>
            <a:off x="571472" y="4141121"/>
            <a:ext cx="2214578" cy="43088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  <a:sym typeface="Wingdings"/>
              </a:rPr>
              <a:t> </a:t>
            </a:r>
            <a:r>
              <a:rPr lang="ru-RU" sz="1100" dirty="0" smtClean="0">
                <a:solidFill>
                  <a:srgbClr val="0000FF"/>
                </a:solidFill>
                <a:latin typeface="Monotype Corsiva" pitchFamily="66" charset="0"/>
                <a:cs typeface="Times New Roman" pitchFamily="18" charset="0"/>
                <a:sym typeface="Wingdings"/>
              </a:rPr>
              <a:t>медаль «50 лет Победы в Великой Отечественной войне 1941 – 1945 гг.»</a:t>
            </a:r>
            <a:endParaRPr lang="ru-RU" sz="1100" dirty="0">
              <a:solidFill>
                <a:srgbClr val="0000FF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10" name="Рисунок 9" descr="65 лет Победы.jpg"/>
          <p:cNvPicPr>
            <a:picLocks noChangeAspect="1"/>
          </p:cNvPicPr>
          <p:nvPr/>
        </p:nvPicPr>
        <p:blipFill>
          <a:blip r:embed="rId4">
            <a:lum contrast="5000"/>
          </a:blip>
          <a:srcRect l="23488" t="51042" r="8759" b="15625"/>
          <a:stretch>
            <a:fillRect/>
          </a:stretch>
        </p:blipFill>
        <p:spPr>
          <a:xfrm>
            <a:off x="6215074" y="857560"/>
            <a:ext cx="2071702" cy="1381135"/>
          </a:xfrm>
          <a:prstGeom prst="rect">
            <a:avLst/>
          </a:prstGeom>
          <a:ln>
            <a:noFill/>
          </a:ln>
          <a:effectLst>
            <a:outerShdw blurRad="50800" dist="38100" dir="2700000" sx="101000" sy="101000" algn="tl" rotWithShape="0">
              <a:srgbClr val="0000FF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1" name="TextBox 10"/>
          <p:cNvSpPr txBox="1"/>
          <p:nvPr/>
        </p:nvSpPr>
        <p:spPr>
          <a:xfrm>
            <a:off x="6143636" y="2214554"/>
            <a:ext cx="1928826" cy="26161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0000FF"/>
                </a:solidFill>
                <a:latin typeface="Monotype Corsiva" pitchFamily="66" charset="0"/>
                <a:cs typeface="Times New Roman" pitchFamily="18" charset="0"/>
                <a:sym typeface="Wingdings"/>
              </a:rPr>
              <a:t>Знак «Фронтовик 1941 – 1945»</a:t>
            </a:r>
            <a:endParaRPr lang="ru-RU" sz="1100" dirty="0">
              <a:solidFill>
                <a:srgbClr val="0000FF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12" name="Рисунок 11" descr="65 лет Победы.jpg"/>
          <p:cNvPicPr>
            <a:picLocks noChangeAspect="1"/>
          </p:cNvPicPr>
          <p:nvPr/>
        </p:nvPicPr>
        <p:blipFill>
          <a:blip r:embed="rId4">
            <a:lum contrast="5000"/>
          </a:blip>
          <a:srcRect l="17597" t="11458" r="7287" b="48958"/>
          <a:stretch>
            <a:fillRect/>
          </a:stretch>
        </p:blipFill>
        <p:spPr>
          <a:xfrm>
            <a:off x="6076540" y="2714620"/>
            <a:ext cx="2210229" cy="1416813"/>
          </a:xfrm>
          <a:prstGeom prst="rect">
            <a:avLst/>
          </a:prstGeom>
          <a:ln>
            <a:noFill/>
          </a:ln>
          <a:effectLst>
            <a:outerShdw blurRad="50800" dist="38100" dir="2700000" sx="101000" sy="101000" algn="tl" rotWithShape="0">
              <a:srgbClr val="0000FF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3" name="TextBox 12"/>
          <p:cNvSpPr txBox="1"/>
          <p:nvPr/>
        </p:nvSpPr>
        <p:spPr>
          <a:xfrm>
            <a:off x="6000760" y="4141121"/>
            <a:ext cx="2214578" cy="43088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  <a:sym typeface="Wingdings"/>
              </a:rPr>
              <a:t> </a:t>
            </a:r>
            <a:r>
              <a:rPr lang="ru-RU" sz="1100" dirty="0" smtClean="0">
                <a:solidFill>
                  <a:srgbClr val="0000FF"/>
                </a:solidFill>
                <a:latin typeface="Monotype Corsiva" pitchFamily="66" charset="0"/>
              </a:rPr>
              <a:t>медаль «65 лет Победы в Великой Отечественной войне 1941 – 1945 гг.»</a:t>
            </a:r>
            <a:endParaRPr lang="ru-RU" sz="1100" b="1" dirty="0">
              <a:solidFill>
                <a:srgbClr val="0000FF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14" name="Рисунок 13" descr="70 лет вооруженных сил СССР.jpg"/>
          <p:cNvPicPr>
            <a:picLocks noChangeAspect="1"/>
          </p:cNvPicPr>
          <p:nvPr/>
        </p:nvPicPr>
        <p:blipFill>
          <a:blip r:embed="rId5">
            <a:lum contrast="5000"/>
          </a:blip>
          <a:srcRect l="14651" t="11458" r="7287" b="48958"/>
          <a:stretch>
            <a:fillRect/>
          </a:stretch>
        </p:blipFill>
        <p:spPr>
          <a:xfrm>
            <a:off x="357158" y="4771834"/>
            <a:ext cx="2112587" cy="1514685"/>
          </a:xfrm>
          <a:prstGeom prst="rect">
            <a:avLst/>
          </a:prstGeom>
          <a:ln>
            <a:noFill/>
          </a:ln>
          <a:effectLst>
            <a:outerShdw blurRad="50800" dist="38100" dir="2700000" sx="101000" sy="101000" algn="tl" rotWithShape="0">
              <a:srgbClr val="0000FF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5" name="TextBox 14"/>
          <p:cNvSpPr txBox="1"/>
          <p:nvPr/>
        </p:nvSpPr>
        <p:spPr>
          <a:xfrm>
            <a:off x="285720" y="6286521"/>
            <a:ext cx="2357454" cy="26161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0000FF"/>
                </a:solidFill>
                <a:latin typeface="Monotype Corsiva" pitchFamily="66" charset="0"/>
                <a:cs typeface="Times New Roman" pitchFamily="18" charset="0"/>
                <a:sym typeface="Wingdings"/>
              </a:rPr>
              <a:t>Медаль «70 лет вооружённых сил СССР»</a:t>
            </a:r>
            <a:endParaRPr lang="ru-RU" sz="1100" dirty="0">
              <a:solidFill>
                <a:srgbClr val="0000FF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16" name="Рисунок 15" descr="60 и 65 лет освобождения Белоруссии.jpg"/>
          <p:cNvPicPr>
            <a:picLocks noChangeAspect="1"/>
          </p:cNvPicPr>
          <p:nvPr/>
        </p:nvPicPr>
        <p:blipFill>
          <a:blip r:embed="rId6">
            <a:lum contrast="5000"/>
          </a:blip>
          <a:srcRect l="17597" t="46875" r="14651" b="16666"/>
          <a:stretch>
            <a:fillRect/>
          </a:stretch>
        </p:blipFill>
        <p:spPr>
          <a:xfrm>
            <a:off x="3214679" y="4771835"/>
            <a:ext cx="2039000" cy="1514685"/>
          </a:xfrm>
          <a:prstGeom prst="rect">
            <a:avLst/>
          </a:prstGeom>
          <a:ln>
            <a:noFill/>
          </a:ln>
          <a:effectLst>
            <a:outerShdw blurRad="50800" dist="38100" dir="2700000" sx="101000" sy="101000" algn="tl" rotWithShape="0">
              <a:srgbClr val="0000FF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8" name="TextBox 17"/>
          <p:cNvSpPr txBox="1"/>
          <p:nvPr/>
        </p:nvSpPr>
        <p:spPr>
          <a:xfrm>
            <a:off x="3143240" y="6286520"/>
            <a:ext cx="2071702" cy="43088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0000FF"/>
                </a:solidFill>
                <a:latin typeface="Monotype Corsiva" pitchFamily="66" charset="0"/>
                <a:cs typeface="Times New Roman" pitchFamily="18" charset="0"/>
                <a:sym typeface="Wingdings"/>
              </a:rPr>
              <a:t>Медаль «60 лет освобождения республики Беларусь»</a:t>
            </a:r>
            <a:endParaRPr lang="ru-RU" sz="1100" dirty="0">
              <a:solidFill>
                <a:srgbClr val="0000FF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19" name="Рисунок 18" descr="ветеран труда.jpg"/>
          <p:cNvPicPr>
            <a:picLocks noChangeAspect="1"/>
          </p:cNvPicPr>
          <p:nvPr/>
        </p:nvPicPr>
        <p:blipFill>
          <a:blip r:embed="rId7">
            <a:lum contrast="5000"/>
          </a:blip>
          <a:srcRect l="20543" t="52083" r="2868" b="11458"/>
          <a:stretch>
            <a:fillRect/>
          </a:stretch>
        </p:blipFill>
        <p:spPr>
          <a:xfrm>
            <a:off x="6000760" y="4775130"/>
            <a:ext cx="2272028" cy="1529249"/>
          </a:xfrm>
          <a:prstGeom prst="rect">
            <a:avLst/>
          </a:prstGeom>
          <a:ln>
            <a:noFill/>
          </a:ln>
          <a:effectLst>
            <a:outerShdw blurRad="50800" dist="38100" dir="2700000" sx="101000" sy="101000" algn="tl" rotWithShape="0">
              <a:srgbClr val="0000FF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0" name="TextBox 19"/>
          <p:cNvSpPr txBox="1"/>
          <p:nvPr/>
        </p:nvSpPr>
        <p:spPr>
          <a:xfrm>
            <a:off x="5929322" y="6286521"/>
            <a:ext cx="1643074" cy="26161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0000FF"/>
                </a:solidFill>
                <a:latin typeface="Monotype Corsiva" pitchFamily="66" charset="0"/>
                <a:cs typeface="Times New Roman" pitchFamily="18" charset="0"/>
                <a:sym typeface="Wingdings"/>
              </a:rPr>
              <a:t>Медаль «Ветеран труда»</a:t>
            </a:r>
            <a:endParaRPr lang="ru-RU" sz="1100" dirty="0">
              <a:solidFill>
                <a:srgbClr val="0000FF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21" name="TextBox 20">
            <a:hlinkClick r:id="rId8" action="ppaction://hlinksldjump"/>
          </p:cNvPr>
          <p:cNvSpPr txBox="1"/>
          <p:nvPr/>
        </p:nvSpPr>
        <p:spPr>
          <a:xfrm>
            <a:off x="8286776" y="6500834"/>
            <a:ext cx="785818" cy="307777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ru-RU" sz="1400" b="1" spc="50" dirty="0" smtClean="0">
                <a:ln w="57150">
                  <a:solidFill>
                    <a:srgbClr val="760076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8" action="ppaction://hlinksldjump"/>
              </a:rPr>
              <a:t>назад</a:t>
            </a:r>
            <a:endParaRPr lang="ru-RU" sz="1400" b="1" spc="50" dirty="0">
              <a:ln w="57150">
                <a:solidFill>
                  <a:srgbClr val="760076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14282" y="214290"/>
            <a:ext cx="4572032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Награды Гавриловой Татьяны Петровны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3" name="Рисунок 22" descr="звезда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29586" y="142852"/>
            <a:ext cx="981380" cy="500066"/>
          </a:xfrm>
          <a:prstGeom prst="rect">
            <a:avLst/>
          </a:prstGeom>
        </p:spPr>
      </p:pic>
      <p:pic>
        <p:nvPicPr>
          <p:cNvPr id="27" name="Рисунок 26" descr="2.gi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00628" y="214290"/>
            <a:ext cx="2643206" cy="211456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042" y="1571612"/>
            <a:ext cx="5786478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10</Template>
  <TotalTime>2989</TotalTime>
  <Words>1258</Words>
  <Application>Microsoft Office PowerPoint</Application>
  <PresentationFormat>Экран (4:3)</PresentationFormat>
  <Paragraphs>155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Monotype Corsiva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284</cp:revision>
  <dcterms:created xsi:type="dcterms:W3CDTF">2024-10-21T18:18:47Z</dcterms:created>
  <dcterms:modified xsi:type="dcterms:W3CDTF">2024-11-06T18:41:34Z</dcterms:modified>
</cp:coreProperties>
</file>